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F19-F2EB-4BED-93AB-7279E4F87BB3}" type="datetimeFigureOut">
              <a:rPr lang="hu-HU" smtClean="0"/>
              <a:t>2019. 04. 29.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F677-7CCA-46D7-948B-162C0F7E1E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410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F19-F2EB-4BED-93AB-7279E4F87BB3}" type="datetimeFigureOut">
              <a:rPr lang="hu-HU" smtClean="0"/>
              <a:t>2019. 04. 29.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F677-7CCA-46D7-948B-162C0F7E1E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396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F19-F2EB-4BED-93AB-7279E4F87BB3}" type="datetimeFigureOut">
              <a:rPr lang="hu-HU" smtClean="0"/>
              <a:t>2019. 04. 29.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F677-7CCA-46D7-948B-162C0F7E1E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821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F19-F2EB-4BED-93AB-7279E4F87BB3}" type="datetimeFigureOut">
              <a:rPr lang="hu-HU" smtClean="0"/>
              <a:t>2019. 04. 29.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F677-7CCA-46D7-948B-162C0F7E1E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292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F19-F2EB-4BED-93AB-7279E4F87BB3}" type="datetimeFigureOut">
              <a:rPr lang="hu-HU" smtClean="0"/>
              <a:t>2019. 04. 29.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F677-7CCA-46D7-948B-162C0F7E1E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23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F19-F2EB-4BED-93AB-7279E4F87BB3}" type="datetimeFigureOut">
              <a:rPr lang="hu-HU" smtClean="0"/>
              <a:t>2019. 04. 29.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F677-7CCA-46D7-948B-162C0F7E1E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949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F19-F2EB-4BED-93AB-7279E4F87BB3}" type="datetimeFigureOut">
              <a:rPr lang="hu-HU" smtClean="0"/>
              <a:t>2019. 04. 29.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F677-7CCA-46D7-948B-162C0F7E1E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88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F19-F2EB-4BED-93AB-7279E4F87BB3}" type="datetimeFigureOut">
              <a:rPr lang="hu-HU" smtClean="0"/>
              <a:t>2019. 04. 29.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F677-7CCA-46D7-948B-162C0F7E1E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640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F19-F2EB-4BED-93AB-7279E4F87BB3}" type="datetimeFigureOut">
              <a:rPr lang="hu-HU" smtClean="0"/>
              <a:t>2019. 04. 29.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F677-7CCA-46D7-948B-162C0F7E1E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129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F19-F2EB-4BED-93AB-7279E4F87BB3}" type="datetimeFigureOut">
              <a:rPr lang="hu-HU" smtClean="0"/>
              <a:t>2019. 04. 29.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F677-7CCA-46D7-948B-162C0F7E1E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260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F19-F2EB-4BED-93AB-7279E4F87BB3}" type="datetimeFigureOut">
              <a:rPr lang="hu-HU" smtClean="0"/>
              <a:t>2019. 04. 29.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F677-7CCA-46D7-948B-162C0F7E1E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3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DEF19-F2EB-4BED-93AB-7279E4F87BB3}" type="datetimeFigureOut">
              <a:rPr lang="hu-HU" smtClean="0"/>
              <a:t>2019. 04. 29.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1F677-7CCA-46D7-948B-162C0F7E1E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90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latin typeface="Garamond" panose="02020404030301010803" pitchFamily="18" charset="0"/>
              </a:rPr>
              <a:t>Molnár Eszter művészettörténész</a:t>
            </a:r>
            <a:br>
              <a:rPr lang="hu-HU" dirty="0" smtClean="0">
                <a:latin typeface="Garamond" panose="02020404030301010803" pitchFamily="18" charset="0"/>
              </a:rPr>
            </a:br>
            <a:r>
              <a:rPr lang="hu-HU" dirty="0" smtClean="0">
                <a:latin typeface="Garamond" panose="02020404030301010803" pitchFamily="18" charset="0"/>
              </a:rPr>
              <a:t> portfóliója</a:t>
            </a:r>
            <a:endParaRPr lang="hu-HU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9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647700"/>
            <a:ext cx="10515600" cy="381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latin typeface="Garamond" panose="02020404030301010803" pitchFamily="18" charset="0"/>
              </a:rPr>
              <a:t>Molnár Eszter (1985)</a:t>
            </a:r>
            <a:endParaRPr lang="hu-HU" b="1" dirty="0">
              <a:latin typeface="Garamond" panose="020204040303010108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>
                <a:latin typeface="Garamond" panose="02020404030301010803" pitchFamily="18" charset="0"/>
              </a:rPr>
              <a:t>d</a:t>
            </a:r>
            <a:r>
              <a:rPr lang="hu-HU" dirty="0" smtClean="0">
                <a:latin typeface="Garamond" panose="02020404030301010803" pitchFamily="18" charset="0"/>
              </a:rPr>
              <a:t>oktorjelölt, művészettörténész, irodalmár, tanár.</a:t>
            </a:r>
          </a:p>
          <a:p>
            <a:pPr marL="0" indent="0">
              <a:buNone/>
            </a:pPr>
            <a:endParaRPr lang="hu-HU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hu-HU" b="1" dirty="0" smtClean="0">
                <a:latin typeface="Garamond" panose="02020404030301010803" pitchFamily="18" charset="0"/>
              </a:rPr>
              <a:t>Kutatási terület</a:t>
            </a:r>
            <a:r>
              <a:rPr lang="hu-HU" dirty="0" smtClean="0">
                <a:latin typeface="Garamond" panose="02020404030301010803" pitchFamily="18" charset="0"/>
              </a:rPr>
              <a:t>: </a:t>
            </a:r>
          </a:p>
          <a:p>
            <a:r>
              <a:rPr lang="hu-HU" dirty="0" smtClean="0">
                <a:latin typeface="Garamond" panose="02020404030301010803" pitchFamily="18" charset="0"/>
              </a:rPr>
              <a:t>a mágia megjelenése a „</a:t>
            </a:r>
            <a:r>
              <a:rPr lang="hu-HU" dirty="0" err="1" smtClean="0">
                <a:latin typeface="Garamond" panose="02020404030301010803" pitchFamily="18" charset="0"/>
              </a:rPr>
              <a:t>magasművészetben</a:t>
            </a:r>
            <a:r>
              <a:rPr lang="hu-HU" dirty="0" smtClean="0">
                <a:latin typeface="Garamond" panose="02020404030301010803" pitchFamily="18" charset="0"/>
              </a:rPr>
              <a:t>”</a:t>
            </a:r>
          </a:p>
          <a:p>
            <a:r>
              <a:rPr lang="hu-HU" dirty="0" smtClean="0">
                <a:latin typeface="Garamond" panose="02020404030301010803" pitchFamily="18" charset="0"/>
              </a:rPr>
              <a:t>a mágikus kép- és nyelvhasználat jellegzetességei, </a:t>
            </a:r>
          </a:p>
          <a:p>
            <a:r>
              <a:rPr lang="hu-HU" dirty="0" smtClean="0">
                <a:latin typeface="Garamond" panose="02020404030301010803" pitchFamily="18" charset="0"/>
              </a:rPr>
              <a:t>archetípusok </a:t>
            </a:r>
            <a:r>
              <a:rPr lang="hu-HU" dirty="0" err="1" smtClean="0">
                <a:latin typeface="Garamond" panose="02020404030301010803" pitchFamily="18" charset="0"/>
              </a:rPr>
              <a:t>szemiózisa</a:t>
            </a:r>
            <a:r>
              <a:rPr lang="hu-HU" dirty="0" smtClean="0">
                <a:latin typeface="Garamond" panose="02020404030301010803" pitchFamily="18" charset="0"/>
              </a:rPr>
              <a:t> a modern magyar művészetben különös tekintettel a két világháború közötti időszakra</a:t>
            </a:r>
            <a:endParaRPr lang="hu-HU" dirty="0">
              <a:latin typeface="Garamond" panose="02020404030301010803" pitchFamily="18" charset="0"/>
            </a:endParaRPr>
          </a:p>
        </p:txBody>
      </p:sp>
      <p:pic>
        <p:nvPicPr>
          <p:cNvPr id="6" name="Tartalom helye 5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94"/>
          <a:stretch/>
        </p:blipFill>
        <p:spPr>
          <a:xfrm>
            <a:off x="6457950" y="89944"/>
            <a:ext cx="4552949" cy="6673381"/>
          </a:xfrm>
        </p:spPr>
      </p:pic>
    </p:spTree>
    <p:extLst>
      <p:ext uri="{BB962C8B-B14F-4D97-AF65-F5344CB8AC3E}">
        <p14:creationId xmlns:p14="http://schemas.microsoft.com/office/powerpoint/2010/main" val="20435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pPr algn="ctr"/>
            <a:r>
              <a:rPr lang="hu-HU" b="1" dirty="0">
                <a:latin typeface="Garamond" panose="02020404030301010803" pitchFamily="18" charset="0"/>
              </a:rPr>
              <a:t>F</a:t>
            </a:r>
            <a:r>
              <a:rPr lang="hu-HU" b="1" dirty="0" smtClean="0">
                <a:latin typeface="Garamond" panose="02020404030301010803" pitchFamily="18" charset="0"/>
              </a:rPr>
              <a:t>ontosabb publikációk: </a:t>
            </a:r>
            <a:endParaRPr lang="hu-HU" b="1" dirty="0">
              <a:latin typeface="Garamond" panose="02020404030301010803" pitchFamily="18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199" y="1352550"/>
            <a:ext cx="11316113" cy="5010150"/>
          </a:xfrm>
        </p:spPr>
        <p:txBody>
          <a:bodyPr>
            <a:normAutofit fontScale="85000" lnSpcReduction="10000"/>
          </a:bodyPr>
          <a:lstStyle/>
          <a:p>
            <a:r>
              <a:rPr lang="hu-HU" i="1" dirty="0">
                <a:latin typeface="Garamond" panose="02020404030301010803" pitchFamily="18" charset="0"/>
              </a:rPr>
              <a:t>A </a:t>
            </a:r>
            <a:r>
              <a:rPr lang="hu-HU" i="1" dirty="0" err="1">
                <a:latin typeface="Garamond" panose="02020404030301010803" pitchFamily="18" charset="0"/>
              </a:rPr>
              <a:t>remitologizáció</a:t>
            </a:r>
            <a:r>
              <a:rPr lang="hu-HU" i="1" dirty="0">
                <a:latin typeface="Garamond" panose="02020404030301010803" pitchFamily="18" charset="0"/>
              </a:rPr>
              <a:t> jelensége Weöres Sándor Bolond Istók című mesés </a:t>
            </a:r>
            <a:r>
              <a:rPr lang="hu-HU" i="1" dirty="0" smtClean="0">
                <a:latin typeface="Garamond" panose="02020404030301010803" pitchFamily="18" charset="0"/>
              </a:rPr>
              <a:t>elbeszélésében </a:t>
            </a:r>
            <a:r>
              <a:rPr lang="hu-HU" dirty="0" err="1" smtClean="0">
                <a:latin typeface="Garamond" panose="02020404030301010803" pitchFamily="18" charset="0"/>
              </a:rPr>
              <a:t>In</a:t>
            </a:r>
            <a:r>
              <a:rPr lang="hu-HU" dirty="0">
                <a:latin typeface="Garamond" panose="02020404030301010803" pitchFamily="18" charset="0"/>
              </a:rPr>
              <a:t>: Bartal Mária, </a:t>
            </a:r>
            <a:r>
              <a:rPr lang="hu-HU" dirty="0" err="1">
                <a:latin typeface="Garamond" panose="02020404030301010803" pitchFamily="18" charset="0"/>
              </a:rPr>
              <a:t>Kulcsár-Szabó</a:t>
            </a:r>
            <a:r>
              <a:rPr lang="hu-HU" dirty="0">
                <a:latin typeface="Garamond" panose="02020404030301010803" pitchFamily="18" charset="0"/>
              </a:rPr>
              <a:t> Zoltán, Palkó Gábor (szerk</a:t>
            </a:r>
            <a:r>
              <a:rPr lang="hu-HU" dirty="0" smtClean="0">
                <a:latin typeface="Garamond" panose="02020404030301010803" pitchFamily="18" charset="0"/>
              </a:rPr>
              <a:t>.) "</a:t>
            </a:r>
            <a:r>
              <a:rPr lang="hu-HU" dirty="0">
                <a:latin typeface="Garamond" panose="02020404030301010803" pitchFamily="18" charset="0"/>
              </a:rPr>
              <a:t>tánc volnék, mely önmagát lejti!": Tanulmányok Weöres Sándorról. Budapest: Petőfi Irodalmi </a:t>
            </a:r>
            <a:r>
              <a:rPr lang="hu-HU" dirty="0" smtClean="0">
                <a:latin typeface="Garamond" panose="02020404030301010803" pitchFamily="18" charset="0"/>
              </a:rPr>
              <a:t>Múzeum, 2014.,  </a:t>
            </a:r>
            <a:r>
              <a:rPr lang="hu-HU" dirty="0">
                <a:latin typeface="Garamond" panose="02020404030301010803" pitchFamily="18" charset="0"/>
              </a:rPr>
              <a:t>278-302.</a:t>
            </a:r>
            <a:endParaRPr lang="hu-HU" dirty="0" smtClean="0">
              <a:latin typeface="Garamond" panose="02020404030301010803" pitchFamily="18" charset="0"/>
            </a:endParaRPr>
          </a:p>
          <a:p>
            <a:r>
              <a:rPr lang="hu-HU" i="1" dirty="0">
                <a:latin typeface="Garamond" panose="02020404030301010803" pitchFamily="18" charset="0"/>
              </a:rPr>
              <a:t>A mágikus nyelvhasználat kérdése József Attila és Weöres Sándor </a:t>
            </a:r>
            <a:r>
              <a:rPr lang="hu-HU" i="1" dirty="0" smtClean="0">
                <a:latin typeface="Garamond" panose="02020404030301010803" pitchFamily="18" charset="0"/>
              </a:rPr>
              <a:t>költészetében </a:t>
            </a:r>
            <a:r>
              <a:rPr lang="hu-HU" dirty="0" err="1" smtClean="0">
                <a:latin typeface="Garamond" panose="02020404030301010803" pitchFamily="18" charset="0"/>
              </a:rPr>
              <a:t>In</a:t>
            </a:r>
            <a:r>
              <a:rPr lang="hu-HU" dirty="0">
                <a:latin typeface="Garamond" panose="02020404030301010803" pitchFamily="18" charset="0"/>
              </a:rPr>
              <a:t>: Keszeg Vilmos (szerk</a:t>
            </a:r>
            <a:r>
              <a:rPr lang="hu-HU" dirty="0" smtClean="0">
                <a:latin typeface="Garamond" panose="02020404030301010803" pitchFamily="18" charset="0"/>
              </a:rPr>
              <a:t>.) Egyetemi </a:t>
            </a:r>
            <a:r>
              <a:rPr lang="hu-HU" dirty="0">
                <a:latin typeface="Garamond" panose="02020404030301010803" pitchFamily="18" charset="0"/>
              </a:rPr>
              <a:t>Füzetek 21: Folyamatok, szövegek, események: A kolozsvári Hungarológiai Tudományok Doktori Iskola tanulmányai. Kolozsvár: Egyetemi Műhely Kiadó, </a:t>
            </a:r>
            <a:r>
              <a:rPr lang="hu-HU" dirty="0" smtClean="0">
                <a:latin typeface="Garamond" panose="02020404030301010803" pitchFamily="18" charset="0"/>
              </a:rPr>
              <a:t>2014., 135-151.</a:t>
            </a:r>
          </a:p>
          <a:p>
            <a:r>
              <a:rPr lang="hu-HU" dirty="0">
                <a:latin typeface="Garamond" panose="02020404030301010803" pitchFamily="18" charset="0"/>
              </a:rPr>
              <a:t>József Attila Bánat (</a:t>
            </a:r>
            <a:r>
              <a:rPr lang="hu-HU" dirty="0" err="1">
                <a:latin typeface="Garamond" panose="02020404030301010803" pitchFamily="18" charset="0"/>
              </a:rPr>
              <a:t>Futtam</a:t>
            </a:r>
            <a:r>
              <a:rPr lang="hu-HU" dirty="0">
                <a:latin typeface="Garamond" panose="02020404030301010803" pitchFamily="18" charset="0"/>
              </a:rPr>
              <a:t>, mint a szarvasok) című versének komplex </a:t>
            </a:r>
            <a:r>
              <a:rPr lang="hu-HU" dirty="0" smtClean="0">
                <a:latin typeface="Garamond" panose="02020404030301010803" pitchFamily="18" charset="0"/>
              </a:rPr>
              <a:t>képei </a:t>
            </a:r>
            <a:r>
              <a:rPr lang="hu-HU" dirty="0" err="1" smtClean="0">
                <a:latin typeface="Garamond" panose="02020404030301010803" pitchFamily="18" charset="0"/>
              </a:rPr>
              <a:t>In</a:t>
            </a:r>
            <a:r>
              <a:rPr lang="hu-HU" dirty="0">
                <a:latin typeface="Garamond" panose="02020404030301010803" pitchFamily="18" charset="0"/>
              </a:rPr>
              <a:t> </a:t>
            </a:r>
            <a:r>
              <a:rPr lang="hu-HU" i="1" dirty="0" smtClean="0">
                <a:latin typeface="Garamond" panose="02020404030301010803" pitchFamily="18" charset="0"/>
              </a:rPr>
              <a:t>Irodalomismeret</a:t>
            </a:r>
            <a:r>
              <a:rPr lang="hu-HU" b="1" i="1" dirty="0">
                <a:latin typeface="Garamond" panose="02020404030301010803" pitchFamily="18" charset="0"/>
              </a:rPr>
              <a:t> </a:t>
            </a:r>
            <a:r>
              <a:rPr lang="hu-HU" dirty="0">
                <a:latin typeface="Garamond" panose="02020404030301010803" pitchFamily="18" charset="0"/>
              </a:rPr>
              <a:t>2015/4:(</a:t>
            </a:r>
            <a:r>
              <a:rPr lang="hu-HU" dirty="0" err="1">
                <a:latin typeface="Garamond" panose="02020404030301010803" pitchFamily="18" charset="0"/>
              </a:rPr>
              <a:t>4</a:t>
            </a:r>
            <a:r>
              <a:rPr lang="hu-HU" dirty="0" smtClean="0">
                <a:latin typeface="Garamond" panose="02020404030301010803" pitchFamily="18" charset="0"/>
              </a:rPr>
              <a:t>), </a:t>
            </a:r>
            <a:r>
              <a:rPr lang="hu-HU" dirty="0">
                <a:latin typeface="Garamond" panose="02020404030301010803" pitchFamily="18" charset="0"/>
              </a:rPr>
              <a:t>32-48. </a:t>
            </a:r>
            <a:endParaRPr lang="hu-HU" dirty="0" smtClean="0">
              <a:latin typeface="Garamond" panose="02020404030301010803" pitchFamily="18" charset="0"/>
            </a:endParaRPr>
          </a:p>
          <a:p>
            <a:r>
              <a:rPr lang="hu-HU" dirty="0">
                <a:latin typeface="Garamond" panose="02020404030301010803" pitchFamily="18" charset="0"/>
              </a:rPr>
              <a:t>Weöres Sándor lírájának </a:t>
            </a:r>
            <a:r>
              <a:rPr lang="hu-HU" dirty="0" smtClean="0">
                <a:latin typeface="Garamond" panose="02020404030301010803" pitchFamily="18" charset="0"/>
              </a:rPr>
              <a:t>tengerszimbolikájáról </a:t>
            </a:r>
            <a:r>
              <a:rPr lang="hu-HU" dirty="0" err="1" smtClean="0">
                <a:latin typeface="Garamond" panose="02020404030301010803" pitchFamily="18" charset="0"/>
              </a:rPr>
              <a:t>In</a:t>
            </a:r>
            <a:r>
              <a:rPr lang="hu-HU" dirty="0">
                <a:latin typeface="Garamond" panose="02020404030301010803" pitchFamily="18" charset="0"/>
              </a:rPr>
              <a:t> </a:t>
            </a:r>
            <a:r>
              <a:rPr lang="hu-HU" i="1" dirty="0" smtClean="0">
                <a:latin typeface="Garamond" panose="02020404030301010803" pitchFamily="18" charset="0"/>
              </a:rPr>
              <a:t>Korunk</a:t>
            </a:r>
            <a:r>
              <a:rPr lang="hu-HU" dirty="0" smtClean="0">
                <a:latin typeface="Garamond" panose="02020404030301010803" pitchFamily="18" charset="0"/>
              </a:rPr>
              <a:t> (Kolozsvár)</a:t>
            </a:r>
            <a:r>
              <a:rPr lang="hu-HU" b="1" i="1" dirty="0">
                <a:latin typeface="Garamond" panose="02020404030301010803" pitchFamily="18" charset="0"/>
              </a:rPr>
              <a:t> </a:t>
            </a:r>
            <a:r>
              <a:rPr lang="hu-HU" dirty="0">
                <a:latin typeface="Garamond" panose="02020404030301010803" pitchFamily="18" charset="0"/>
              </a:rPr>
              <a:t>26:(7) pp. 13-25. </a:t>
            </a:r>
          </a:p>
          <a:p>
            <a:r>
              <a:rPr lang="hu-HU" i="1" dirty="0">
                <a:latin typeface="Garamond" panose="02020404030301010803" pitchFamily="18" charset="0"/>
              </a:rPr>
              <a:t>A "mágikus kép" problémája avagy felvethető-e a mágikus kép fogalma Vajda Lajos kései szénrajzaival </a:t>
            </a:r>
            <a:r>
              <a:rPr lang="hu-HU" i="1" dirty="0" smtClean="0">
                <a:latin typeface="Garamond" panose="02020404030301010803" pitchFamily="18" charset="0"/>
              </a:rPr>
              <a:t>kapcsolatban? </a:t>
            </a:r>
            <a:r>
              <a:rPr lang="hu-HU" dirty="0" err="1" smtClean="0">
                <a:latin typeface="Garamond" panose="02020404030301010803" pitchFamily="18" charset="0"/>
              </a:rPr>
              <a:t>In</a:t>
            </a:r>
            <a:r>
              <a:rPr lang="hu-HU" dirty="0">
                <a:latin typeface="Garamond" panose="02020404030301010803" pitchFamily="18" charset="0"/>
              </a:rPr>
              <a:t>: Szirmai Éva, Tóth Szergej, Újvári Edit (szerk</a:t>
            </a:r>
            <a:r>
              <a:rPr lang="hu-HU" dirty="0" smtClean="0">
                <a:latin typeface="Garamond" panose="02020404030301010803" pitchFamily="18" charset="0"/>
              </a:rPr>
              <a:t>.) A </a:t>
            </a:r>
            <a:r>
              <a:rPr lang="hu-HU" dirty="0">
                <a:latin typeface="Garamond" panose="02020404030301010803" pitchFamily="18" charset="0"/>
              </a:rPr>
              <a:t>hatalom jelei, képei és terei: egyetemi </a:t>
            </a:r>
            <a:r>
              <a:rPr lang="hu-HU" dirty="0" smtClean="0">
                <a:latin typeface="Garamond" panose="02020404030301010803" pitchFamily="18" charset="0"/>
              </a:rPr>
              <a:t>tankönyv, Szeged</a:t>
            </a:r>
            <a:r>
              <a:rPr lang="hu-HU" dirty="0">
                <a:latin typeface="Garamond" panose="02020404030301010803" pitchFamily="18" charset="0"/>
              </a:rPr>
              <a:t>: Szegedi Egyetemi Kiadó, Juhász Gyula Felsőoktatási Kiadó, </a:t>
            </a:r>
            <a:r>
              <a:rPr lang="hu-HU" dirty="0" smtClean="0">
                <a:latin typeface="Garamond" panose="02020404030301010803" pitchFamily="18" charset="0"/>
              </a:rPr>
              <a:t>2016., 195-206</a:t>
            </a:r>
            <a:r>
              <a:rPr lang="hu-HU" dirty="0">
                <a:latin typeface="Garamond" panose="02020404030301010803" pitchFamily="18" charset="0"/>
              </a:rPr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875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1175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latin typeface="Garamond" panose="02020404030301010803" pitchFamily="18" charset="0"/>
              </a:rPr>
              <a:t>Ösztöndíjak és díjak</a:t>
            </a:r>
            <a:endParaRPr lang="hu-HU" b="1" dirty="0">
              <a:latin typeface="Garamond" panose="020204040303010108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00150"/>
            <a:ext cx="10515600" cy="4976813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>
                <a:latin typeface="Garamond" panose="02020404030301010803" pitchFamily="18" charset="0"/>
              </a:rPr>
              <a:t>2008 Erasmus Ösztöndíj, (Róma) művészettörténet szakos hallgatóként, modern művészeti kurzusok</a:t>
            </a:r>
          </a:p>
          <a:p>
            <a:r>
              <a:rPr lang="hu-HU" dirty="0" smtClean="0">
                <a:latin typeface="Garamond" panose="02020404030301010803" pitchFamily="18" charset="0"/>
              </a:rPr>
              <a:t>2014 Campus Hungary Ösztöndíj – féléváthallgatás </a:t>
            </a:r>
            <a:r>
              <a:rPr lang="hu-HU" dirty="0" err="1" smtClean="0">
                <a:latin typeface="Garamond" panose="02020404030301010803" pitchFamily="18" charset="0"/>
              </a:rPr>
              <a:t>Babeș-Bolyai</a:t>
            </a:r>
            <a:r>
              <a:rPr lang="hu-HU" dirty="0" smtClean="0">
                <a:latin typeface="Garamond" panose="02020404030301010803" pitchFamily="18" charset="0"/>
              </a:rPr>
              <a:t> Tudományegyetem, Hungarológiai Doktori Iskolájába, Kolozsvár, Románia, néprajzi tanulmányok </a:t>
            </a:r>
          </a:p>
          <a:p>
            <a:r>
              <a:rPr lang="hu-HU" dirty="0" smtClean="0">
                <a:latin typeface="Garamond" panose="02020404030301010803" pitchFamily="18" charset="0"/>
              </a:rPr>
              <a:t>2015 Az ELTE-BTK HÖK Kutatási Ösztöndíja Berlinbe </a:t>
            </a:r>
          </a:p>
          <a:p>
            <a:endParaRPr lang="hu-HU" dirty="0" smtClean="0">
              <a:latin typeface="Garamond" panose="02020404030301010803" pitchFamily="18" charset="0"/>
            </a:endParaRPr>
          </a:p>
          <a:p>
            <a:endParaRPr lang="hu-HU" dirty="0" smtClean="0">
              <a:latin typeface="Garamond" panose="02020404030301010803" pitchFamily="18" charset="0"/>
            </a:endParaRPr>
          </a:p>
          <a:p>
            <a:endParaRPr lang="hu-HU" dirty="0" smtClean="0">
              <a:latin typeface="Garamond" panose="02020404030301010803" pitchFamily="18" charset="0"/>
            </a:endParaRPr>
          </a:p>
          <a:p>
            <a:r>
              <a:rPr lang="hu-HU" dirty="0" smtClean="0">
                <a:latin typeface="Garamond" panose="02020404030301010803" pitchFamily="18" charset="0"/>
              </a:rPr>
              <a:t>2010 </a:t>
            </a:r>
            <a:r>
              <a:rPr lang="hu-HU" i="1" dirty="0" smtClean="0">
                <a:latin typeface="Garamond" panose="02020404030301010803" pitchFamily="18" charset="0"/>
              </a:rPr>
              <a:t>Zenéről a Napkelet folyóiratban pályázat</a:t>
            </a:r>
            <a:r>
              <a:rPr lang="hu-HU" dirty="0" smtClean="0">
                <a:latin typeface="Garamond" panose="02020404030301010803" pitchFamily="18" charset="0"/>
              </a:rPr>
              <a:t> – különdíj Dohnányiról írt tanulmányommal (Horváth Bálint zeneszerzővel közösen)</a:t>
            </a:r>
          </a:p>
          <a:p>
            <a:r>
              <a:rPr lang="hu-HU" dirty="0" smtClean="0">
                <a:latin typeface="Garamond" panose="02020404030301010803" pitchFamily="18" charset="0"/>
              </a:rPr>
              <a:t>A 2014-es </a:t>
            </a:r>
            <a:r>
              <a:rPr lang="hu-HU" dirty="0">
                <a:latin typeface="Garamond" panose="02020404030301010803" pitchFamily="18" charset="0"/>
              </a:rPr>
              <a:t>„Muzsikál az erdő</a:t>
            </a:r>
            <a:r>
              <a:rPr lang="hu-HU" dirty="0" smtClean="0">
                <a:latin typeface="Garamond" panose="02020404030301010803" pitchFamily="18" charset="0"/>
              </a:rPr>
              <a:t>” című </a:t>
            </a:r>
            <a:r>
              <a:rPr lang="hu-HU" dirty="0">
                <a:latin typeface="Garamond" panose="02020404030301010803" pitchFamily="18" charset="0"/>
              </a:rPr>
              <a:t>Irodalmi Pályázat, 3. helyezés a </a:t>
            </a:r>
            <a:r>
              <a:rPr lang="hu-HU" i="1" dirty="0">
                <a:latin typeface="Garamond" panose="02020404030301010803" pitchFamily="18" charset="0"/>
              </a:rPr>
              <a:t>Jóslat</a:t>
            </a:r>
            <a:r>
              <a:rPr lang="hu-HU" dirty="0">
                <a:latin typeface="Garamond" panose="02020404030301010803" pitchFamily="18" charset="0"/>
              </a:rPr>
              <a:t> című </a:t>
            </a:r>
            <a:r>
              <a:rPr lang="hu-HU" dirty="0" smtClean="0">
                <a:latin typeface="Garamond" panose="02020404030301010803" pitchFamily="18" charset="0"/>
              </a:rPr>
              <a:t>versemmel (zsűri: Jókai Anna)</a:t>
            </a:r>
            <a:endParaRPr lang="hu-HU" dirty="0">
              <a:latin typeface="Garamond" panose="02020404030301010803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189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Garamond" panose="02020404030301010803" pitchFamily="18" charset="0"/>
              </a:rPr>
              <a:t>Kurátori munkák és kiállítás megnyitók</a:t>
            </a:r>
            <a:endParaRPr lang="hu-HU" b="1" dirty="0">
              <a:latin typeface="Garamond" panose="020204040303010108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i="1" dirty="0">
                <a:latin typeface="Garamond" panose="02020404030301010803" pitchFamily="18" charset="0"/>
              </a:rPr>
              <a:t>Pillanatképek</a:t>
            </a:r>
            <a:r>
              <a:rPr lang="hu-HU" dirty="0">
                <a:latin typeface="Garamond" panose="02020404030301010803" pitchFamily="18" charset="0"/>
              </a:rPr>
              <a:t>. A Magyar Képzőművészeti Egyetem és az ELTE hallgatóinak közös kiállítása, N &amp; </a:t>
            </a:r>
            <a:r>
              <a:rPr lang="hu-HU" dirty="0" err="1">
                <a:latin typeface="Garamond" panose="02020404030301010803" pitchFamily="18" charset="0"/>
              </a:rPr>
              <a:t>N</a:t>
            </a:r>
            <a:r>
              <a:rPr lang="hu-HU" dirty="0">
                <a:latin typeface="Garamond" panose="02020404030301010803" pitchFamily="18" charset="0"/>
              </a:rPr>
              <a:t> Galéria, 2009. május </a:t>
            </a:r>
          </a:p>
          <a:p>
            <a:pPr marL="0" indent="0">
              <a:buNone/>
            </a:pPr>
            <a:endParaRPr lang="hu-HU" dirty="0">
              <a:latin typeface="Garamond" panose="02020404030301010803" pitchFamily="18" charset="0"/>
            </a:endParaRPr>
          </a:p>
          <a:p>
            <a:r>
              <a:rPr lang="hu-HU" i="1" dirty="0" err="1">
                <a:latin typeface="Garamond" panose="02020404030301010803" pitchFamily="18" charset="0"/>
              </a:rPr>
              <a:t>Bhakti</a:t>
            </a:r>
            <a:r>
              <a:rPr lang="hu-HU" i="1" dirty="0">
                <a:latin typeface="Garamond" panose="02020404030301010803" pitchFamily="18" charset="0"/>
              </a:rPr>
              <a:t>, avagy a derű vonzása</a:t>
            </a:r>
            <a:r>
              <a:rPr lang="hu-HU" dirty="0">
                <a:latin typeface="Garamond" panose="02020404030301010803" pitchFamily="18" charset="0"/>
              </a:rPr>
              <a:t>. </a:t>
            </a:r>
            <a:r>
              <a:rPr lang="hu-HU" dirty="0" err="1">
                <a:latin typeface="Garamond" panose="02020404030301010803" pitchFamily="18" charset="0"/>
              </a:rPr>
              <a:t>Kneisz</a:t>
            </a:r>
            <a:r>
              <a:rPr lang="hu-HU" dirty="0">
                <a:latin typeface="Garamond" panose="02020404030301010803" pitchFamily="18" charset="0"/>
              </a:rPr>
              <a:t> Eszter textilművész egyéni kiállítása, TAT Galéria, Budapest, 2015. június </a:t>
            </a:r>
          </a:p>
          <a:p>
            <a:pPr marL="0" indent="0">
              <a:buNone/>
            </a:pPr>
            <a:endParaRPr lang="hu-HU" dirty="0">
              <a:latin typeface="Garamond" panose="02020404030301010803" pitchFamily="18" charset="0"/>
            </a:endParaRPr>
          </a:p>
          <a:p>
            <a:r>
              <a:rPr lang="hu-HU" i="1" dirty="0" err="1">
                <a:latin typeface="Garamond" panose="02020404030301010803" pitchFamily="18" charset="0"/>
              </a:rPr>
              <a:t>Michail</a:t>
            </a:r>
            <a:r>
              <a:rPr lang="hu-HU" i="1" dirty="0">
                <a:latin typeface="Garamond" panose="02020404030301010803" pitchFamily="18" charset="0"/>
              </a:rPr>
              <a:t> </a:t>
            </a:r>
            <a:r>
              <a:rPr lang="hu-HU" i="1" dirty="0" err="1">
                <a:latin typeface="Garamond" panose="02020404030301010803" pitchFamily="18" charset="0"/>
              </a:rPr>
              <a:t>Bessmertnij</a:t>
            </a:r>
            <a:r>
              <a:rPr lang="hu-HU" i="1" dirty="0">
                <a:latin typeface="Garamond" panose="02020404030301010803" pitchFamily="18" charset="0"/>
              </a:rPr>
              <a:t> festőművész gyűjteményes kiállítása</a:t>
            </a:r>
            <a:r>
              <a:rPr lang="hu-HU" dirty="0">
                <a:latin typeface="Garamond" panose="02020404030301010803" pitchFamily="18" charset="0"/>
              </a:rPr>
              <a:t>. Kurátori munka az </a:t>
            </a:r>
            <a:r>
              <a:rPr lang="hu-HU" dirty="0" err="1">
                <a:latin typeface="Garamond" panose="02020404030301010803" pitchFamily="18" charset="0"/>
              </a:rPr>
              <a:t>Erzsébetligeti</a:t>
            </a:r>
            <a:r>
              <a:rPr lang="hu-HU" dirty="0">
                <a:latin typeface="Garamond" panose="02020404030301010803" pitchFamily="18" charset="0"/>
              </a:rPr>
              <a:t> Színház megbízásából. Megnyitó: Budapest, 2017. május </a:t>
            </a:r>
          </a:p>
          <a:p>
            <a:endParaRPr lang="hu-HU" dirty="0" smtClean="0">
              <a:latin typeface="Garamond" panose="02020404030301010803" pitchFamily="18" charset="0"/>
            </a:endParaRPr>
          </a:p>
          <a:p>
            <a:r>
              <a:rPr lang="hu-HU" dirty="0" smtClean="0">
                <a:latin typeface="Garamond" panose="02020404030301010803" pitchFamily="18" charset="0"/>
              </a:rPr>
              <a:t>Két tucatnál több kortárs egyéni illetve csoportos kiállítás megnyitását vállaltam, folyamatosan írok beszámolókat, kritikákat kortárs kiállításokról. </a:t>
            </a:r>
          </a:p>
          <a:p>
            <a:pPr lvl="1"/>
            <a:r>
              <a:rPr lang="hu-HU" dirty="0" smtClean="0">
                <a:latin typeface="Garamond" panose="02020404030301010803" pitchFamily="18" charset="0"/>
              </a:rPr>
              <a:t>Hosszabb távú, állandó együttműködés a Magyar Kárpitművészek Egyesülete tagjaival , az Arany Város Művészcsoporttal, illetve a </a:t>
            </a:r>
            <a:r>
              <a:rPr lang="hu-HU" dirty="0" err="1" smtClean="0">
                <a:latin typeface="Garamond" panose="02020404030301010803" pitchFamily="18" charset="0"/>
              </a:rPr>
              <a:t>Regioarttal</a:t>
            </a:r>
            <a:r>
              <a:rPr lang="hu-HU" dirty="0" smtClean="0">
                <a:latin typeface="Garamond" panose="02020404030301010803" pitchFamily="18" charset="0"/>
              </a:rPr>
              <a:t>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048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276</Words>
  <Application>Microsoft Office PowerPoint</Application>
  <PresentationFormat>Szélesvásznú</PresentationFormat>
  <Paragraphs>32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Office-téma</vt:lpstr>
      <vt:lpstr>Molnár Eszter művészettörténész  portfóliója</vt:lpstr>
      <vt:lpstr>Molnár Eszter (1985)</vt:lpstr>
      <vt:lpstr>Fontosabb publikációk: </vt:lpstr>
      <vt:lpstr>Ösztöndíjak és díjak</vt:lpstr>
      <vt:lpstr>Kurátori munkák és kiállítás megnyitók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Molnár Eszter portfóliója</dc:title>
  <dc:creator>felhasználó</dc:creator>
  <cp:lastModifiedBy>KTM Tanár</cp:lastModifiedBy>
  <cp:revision>5</cp:revision>
  <dcterms:created xsi:type="dcterms:W3CDTF">2018-05-16T13:21:50Z</dcterms:created>
  <dcterms:modified xsi:type="dcterms:W3CDTF">2019-04-28T22:47:40Z</dcterms:modified>
</cp:coreProperties>
</file>