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OpenSans-bold.fntdata"/><Relationship Id="rId10" Type="http://schemas.openxmlformats.org/officeDocument/2006/relationships/slide" Target="slides/slide5.xml"/><Relationship Id="rId21" Type="http://schemas.openxmlformats.org/officeDocument/2006/relationships/font" Target="fonts/OpenSans-regular.fntdata"/><Relationship Id="rId13" Type="http://schemas.openxmlformats.org/officeDocument/2006/relationships/slide" Target="slides/slide8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dfdb8ed6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dfdb8ed6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dfdb8ed6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dfdb8ed6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dfdb8ed61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dfdb8ed61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dfdb8ed61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1dfdb8ed6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dfdb8ed6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dfdb8ed6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dfdb8ed6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dfdb8ed6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d60ee7425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d60ee7425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d60ee7425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1d60ee7425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d60ee7425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d60ee7425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d60ee7425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d60ee7425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d60ee7425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d60ee7425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d60ee7425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d60ee7425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dfdb8ed6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dfdb8ed6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dfdb8ed6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dfdb8ed6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g"/><Relationship Id="rId4" Type="http://schemas.openxmlformats.org/officeDocument/2006/relationships/image" Target="../media/image25.jpg"/><Relationship Id="rId5" Type="http://schemas.openxmlformats.org/officeDocument/2006/relationships/image" Target="../media/image29.jpg"/><Relationship Id="rId6" Type="http://schemas.openxmlformats.org/officeDocument/2006/relationships/image" Target="../media/image3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jpg"/><Relationship Id="rId4" Type="http://schemas.openxmlformats.org/officeDocument/2006/relationships/image" Target="../media/image3.jpg"/><Relationship Id="rId5" Type="http://schemas.openxmlformats.org/officeDocument/2006/relationships/image" Target="../media/image13.jpg"/><Relationship Id="rId6" Type="http://schemas.openxmlformats.org/officeDocument/2006/relationships/image" Target="../media/image1.jpg"/><Relationship Id="rId7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14.jpg"/><Relationship Id="rId9" Type="http://schemas.openxmlformats.org/officeDocument/2006/relationships/image" Target="../media/image33.jpg"/><Relationship Id="rId5" Type="http://schemas.openxmlformats.org/officeDocument/2006/relationships/image" Target="../media/image19.jpg"/><Relationship Id="rId6" Type="http://schemas.openxmlformats.org/officeDocument/2006/relationships/image" Target="../media/image28.jpg"/><Relationship Id="rId7" Type="http://schemas.openxmlformats.org/officeDocument/2006/relationships/image" Target="../media/image5.jpg"/><Relationship Id="rId8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10" Type="http://schemas.openxmlformats.org/officeDocument/2006/relationships/image" Target="../media/image16.jpg"/><Relationship Id="rId9" Type="http://schemas.openxmlformats.org/officeDocument/2006/relationships/image" Target="../media/image22.jpg"/><Relationship Id="rId5" Type="http://schemas.openxmlformats.org/officeDocument/2006/relationships/image" Target="../media/image12.jpg"/><Relationship Id="rId6" Type="http://schemas.openxmlformats.org/officeDocument/2006/relationships/image" Target="../media/image11.jpg"/><Relationship Id="rId7" Type="http://schemas.openxmlformats.org/officeDocument/2006/relationships/image" Target="../media/image17.jpg"/><Relationship Id="rId8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339825" y="1565830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666666"/>
                </a:solidFill>
              </a:rPr>
              <a:t>Olt Tamás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886550" y="2988800"/>
            <a:ext cx="36798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 sz="2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színész, rendező, színda</a:t>
            </a:r>
            <a:r>
              <a:rPr lang="hu" sz="2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rabíró</a:t>
            </a:r>
            <a:endParaRPr sz="240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162000" y="1165625"/>
            <a:ext cx="734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2932" y="0"/>
            <a:ext cx="205438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148025" y="4255425"/>
            <a:ext cx="534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950624" cy="39506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/>
        </p:nvSpPr>
        <p:spPr>
          <a:xfrm>
            <a:off x="8196300" y="1239625"/>
            <a:ext cx="734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2"/>
          <p:cNvSpPr txBox="1"/>
          <p:nvPr/>
        </p:nvSpPr>
        <p:spPr>
          <a:xfrm>
            <a:off x="3825275" y="640125"/>
            <a:ext cx="17391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 sz="2100">
                <a:solidFill>
                  <a:schemeClr val="dk1"/>
                </a:solidFill>
              </a:rPr>
              <a:t>Első filmjét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 sz="2100">
                <a:solidFill>
                  <a:schemeClr val="dk1"/>
                </a:solidFill>
              </a:rPr>
              <a:t> a Korai menyegzőt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 sz="2100">
                <a:solidFill>
                  <a:schemeClr val="dk1"/>
                </a:solidFill>
              </a:rPr>
              <a:t>a világ több országában is bemutatták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 sz="2100">
                <a:solidFill>
                  <a:schemeClr val="dk1"/>
                </a:solidFill>
              </a:rPr>
              <a:t>Los Angelestől Párizsig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717963"/>
            <a:ext cx="3950623" cy="1425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7324" y="4"/>
            <a:ext cx="36754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/>
          <p:cNvPicPr preferRelativeResize="0"/>
          <p:nvPr/>
        </p:nvPicPr>
        <p:blipFill rotWithShape="1">
          <a:blip r:embed="rId3">
            <a:alphaModFix/>
          </a:blip>
          <a:srcRect b="11213" l="0" r="0" t="0"/>
          <a:stretch/>
        </p:blipFill>
        <p:spPr>
          <a:xfrm>
            <a:off x="0" y="-275351"/>
            <a:ext cx="9144003" cy="541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2664250" y="185025"/>
            <a:ext cx="5772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hu" sz="26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Eddig bemutatott színművei</a:t>
            </a:r>
            <a:endParaRPr sz="26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189025" y="968475"/>
            <a:ext cx="81594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Ülni állni ölni halni 2007. Móricz Zsigmond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A lélek hossza 2009. Móricz Zsigmond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Déryné hadművelet 2010. Móricz Zsigmond Színház, 2019. Gózon Gyula Kamaraszínház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Absinth 2013. Csokonai Színház, 2020 Marosvásárhelyi Nemzeti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Hét randi 2013. Csokonai Színház, 2021. Zenthe Ferenc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Öngyilkosok klubja 2014. Beregszászi Illyés Gyula Magyar Nemzeti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Tetszettek volna forradalmat csinálni 2014. Váci Dunakanyar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Minden kezdet nehéz hát még a versenyzongora 2014. Váci Dunakanyar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Taurin Trauma 2015. Móricz Zsigmond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Megadom magam 2016. Váci Dunakanyar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Szájon lőtt tigris 2017. Nemzeti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A Koncert avagy semmi sem tökéletes 2018. Csiky Gergely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Korai menyegző 2019. Csiky Gergely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Tüskevár (társszerző) 2020. Csiky Gergely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Új stílusgyakorlatok (társszerző) 2020. Móricz Zsigmond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Madagascar (műfordító) 2021. Csiky Gergely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Minden jegy elkelt 2022. Győri Nemzeti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4"/>
          <p:cNvPicPr preferRelativeResize="0"/>
          <p:nvPr/>
        </p:nvPicPr>
        <p:blipFill rotWithShape="1">
          <a:blip r:embed="rId3">
            <a:alphaModFix/>
          </a:blip>
          <a:srcRect b="15626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3915175" y="138150"/>
            <a:ext cx="366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Főbb rendezései</a:t>
            </a:r>
            <a:endParaRPr sz="2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0" y="890500"/>
            <a:ext cx="73083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Ülni, állni, ölni, halni 2007. Móricz Zsigmond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Nem viccelek, csak játszom! 2008. Móricz Zsigmond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A lélek hossza 2009. Móricz Zsigmond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Déryné Hadművelet, avagy …  2010. Móricz Zsigmond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Hét randi 2013. Csokonai Nemzeti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Öngyilkosok klubja 2014. Beregszászi Illyés Gyula Magyar Nemzeti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Minden kezdet nehéz hát még a versenyzongora 2015. Váci Dunakanyar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Taurin Trauma 2015. Móricz Zsigmond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I Love U, de jó vagy légy más 2016. Móricz Zsigmond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Szájon lőtt tigris 2017. Nemzeti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Korai menyegző 2019. Csiky Gergely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Tüskevár 2020. Csiky Gergely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Absinth 2020. Marosvásárhelyi Nemzeti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Csárdáskirálynő 2021. Csiky Gergely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Madagascar 2021. Csiky Gergely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Minden jegy elkelt 2022. Győri Nemzeti Színház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5"/>
          <p:cNvPicPr preferRelativeResize="0"/>
          <p:nvPr/>
        </p:nvPicPr>
        <p:blipFill rotWithShape="1">
          <a:blip r:embed="rId3">
            <a:alphaModFix/>
          </a:blip>
          <a:srcRect b="15626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1776175" y="388550"/>
            <a:ext cx="395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5"/>
          <p:cNvSpPr txBox="1"/>
          <p:nvPr/>
        </p:nvSpPr>
        <p:spPr>
          <a:xfrm>
            <a:off x="1424650" y="250100"/>
            <a:ext cx="6753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3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Főbb  szerepei</a:t>
            </a:r>
            <a:endParaRPr sz="32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3" name="Google Shape;153;p25"/>
          <p:cNvSpPr txBox="1"/>
          <p:nvPr/>
        </p:nvSpPr>
        <p:spPr>
          <a:xfrm>
            <a:off x="277525" y="1350625"/>
            <a:ext cx="82332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Pilátus (Csíksomlyói Passió)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Petur Bán (Katona József: Bánk Bán)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Arnolphe (Moliere: Nők iskolája)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Lopahin (Csehov: Meggyeskert)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Heródes (Szarka Tamás: Mária)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Árész (Stanislav Wyspianski: Novemberi Éj)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Vitéz László (Weöres Sándor: Holdbéli csónakos)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Guiche gróf (Rostand: Cyrano de Bergerac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Fejenagy (Petőfi Sándor: A helység kalapácsa)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VIII. Henrik (Foszter‑Mohácsi: I. Erzsébet)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Simon Péter (Dés‑Nemes‑Böhm‑Korcsmáros‑Horváth:Valahol Európában)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Konferanszié (Kander‑ Ebb: Kabaré)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Szaurosz (Tasnádi István: Fédra Fittness)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Dimitrij Karamazov (Dosztojevszkij‑Crane: Karamazov testvérek)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6"/>
          <p:cNvPicPr preferRelativeResize="0"/>
          <p:nvPr/>
        </p:nvPicPr>
        <p:blipFill rotWithShape="1">
          <a:blip r:embed="rId3">
            <a:alphaModFix/>
          </a:blip>
          <a:srcRect b="0" l="0" r="8958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/>
        </p:nvSpPr>
        <p:spPr>
          <a:xfrm>
            <a:off x="499550" y="296025"/>
            <a:ext cx="466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6"/>
          <p:cNvSpPr txBox="1"/>
          <p:nvPr/>
        </p:nvSpPr>
        <p:spPr>
          <a:xfrm>
            <a:off x="222025" y="566700"/>
            <a:ext cx="7341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35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Főbb filmes szerepei</a:t>
            </a:r>
            <a:endParaRPr sz="35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314500" y="1294200"/>
            <a:ext cx="54765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L'île aux trésors- Kincses sziget  (2007)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A zsidónegyed,  (2008)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A rögöcsei csoda, (2014)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Kincsem, (2017)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Valami Amerika 3, (2018)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Fekete emberek, (2018)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Mi kis falunk, (2018)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Ransom- Váltságdíj, (2019)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The Witcher Vaják, (2019)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Cellamesék, (2021)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2" name="Google Shape;162;p26"/>
          <p:cNvSpPr txBox="1"/>
          <p:nvPr/>
        </p:nvSpPr>
        <p:spPr>
          <a:xfrm>
            <a:off x="9250900" y="1998200"/>
            <a:ext cx="734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6"/>
          <p:cNvSpPr txBox="1"/>
          <p:nvPr/>
        </p:nvSpPr>
        <p:spPr>
          <a:xfrm>
            <a:off x="3422825" y="3367325"/>
            <a:ext cx="49956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1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Filmrendezőként és forgatókönyvíróként</a:t>
            </a:r>
            <a:endParaRPr sz="21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</a:t>
            </a:r>
            <a:r>
              <a:rPr lang="hu">
                <a:solidFill>
                  <a:schemeClr val="dk1"/>
                </a:solidFill>
              </a:rPr>
              <a:t>Korai Menyegző- Játékfilm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chemeClr val="dk1"/>
                </a:solidFill>
              </a:rPr>
              <a:t>· </a:t>
            </a:r>
            <a:r>
              <a:rPr lang="hu">
                <a:solidFill>
                  <a:schemeClr val="dk1"/>
                </a:solidFill>
              </a:rPr>
              <a:t>Tüskevár- Tv játék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/>
          <p:cNvPicPr preferRelativeResize="0"/>
          <p:nvPr/>
        </p:nvPicPr>
        <p:blipFill rotWithShape="1">
          <a:blip r:embed="rId3">
            <a:alphaModFix/>
          </a:blip>
          <a:srcRect b="0" l="0" r="3502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/>
        </p:nvSpPr>
        <p:spPr>
          <a:xfrm>
            <a:off x="2497775" y="222025"/>
            <a:ext cx="5328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3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Díjak és elismerések</a:t>
            </a:r>
            <a:endParaRPr sz="32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138875" y="795575"/>
            <a:ext cx="76875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chemeClr val="dk1"/>
                </a:solidFill>
              </a:rPr>
              <a:t>· Kazinczy‑érem (2003)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chemeClr val="dk1"/>
                </a:solidFill>
              </a:rPr>
              <a:t>· Évad‑díj (2008)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chemeClr val="dk1"/>
                </a:solidFill>
              </a:rPr>
              <a:t>· Államalapító‑díj (2010)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chemeClr val="dk1"/>
                </a:solidFill>
              </a:rPr>
              <a:t>· Kelet‑Magyarország nívódíj (2010)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chemeClr val="dk1"/>
                </a:solidFill>
              </a:rPr>
              <a:t>· Thália nyakkendő (2013)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chemeClr val="dk1"/>
                </a:solidFill>
              </a:rPr>
              <a:t>· Mensáros‑díj (2014)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chemeClr val="dk1"/>
                </a:solidFill>
              </a:rPr>
              <a:t>· Katona József drámaíró pályázat alkotói díja (2013)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chemeClr val="dk1"/>
                </a:solidFill>
              </a:rPr>
              <a:t>· Thália Humorfesztivál író‑rendezői különdíj (2016)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chemeClr val="dk1"/>
                </a:solidFill>
              </a:rPr>
              <a:t>· Kaleidoszkóp fődíj (2010, 2017)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chemeClr val="dk1"/>
                </a:solidFill>
              </a:rPr>
              <a:t>· Belügyminiszteri kitüntetés, a bűnmegelőzési musical megalkotásáért (2017)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chemeClr val="dk1"/>
                </a:solidFill>
              </a:rPr>
              <a:t>· Vidéki színházak fesztiválja különdíj (2019)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>
                <a:solidFill>
                  <a:schemeClr val="dk1"/>
                </a:solidFill>
              </a:rPr>
              <a:t>· Dráma a szalonban, kortárs drámajáték legjobb előadás díja, közönségdíj (2021)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1500" y="-129525"/>
            <a:ext cx="4832041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b="-137496" l="0" r="-23915" t="113581"/>
          <a:stretch/>
        </p:blipFill>
        <p:spPr>
          <a:xfrm>
            <a:off x="0" y="2266083"/>
            <a:ext cx="6371800" cy="233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800" y="3164475"/>
            <a:ext cx="6027200" cy="197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" y="2172575"/>
            <a:ext cx="3116799" cy="297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53525" y="0"/>
            <a:ext cx="4495025" cy="21725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3116800" y="2406925"/>
            <a:ext cx="7345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Képzések</a:t>
            </a:r>
            <a:endParaRPr sz="22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Babarczy László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első kaposvári osztályában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szerzett színész diplomát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829725" y="28307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2006 óta aktív</a:t>
            </a:r>
            <a:endParaRPr sz="22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2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Játszik Magyarország számos színházában</a:t>
            </a:r>
            <a:endParaRPr sz="22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2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vendégszerepel </a:t>
            </a:r>
            <a:r>
              <a:rPr lang="hu" sz="2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szerte Európában </a:t>
            </a:r>
            <a:endParaRPr sz="22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2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turnézik Amerikában és Ázsiában</a:t>
            </a:r>
            <a:endParaRPr sz="22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1033300" y="426450"/>
            <a:ext cx="9144000" cy="19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4300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rPr>
              <a:t>Drámaórák és tréningek </a:t>
            </a:r>
            <a:endParaRPr sz="4300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4305250" y="1539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 sz="2200">
                <a:solidFill>
                  <a:schemeClr val="dk1"/>
                </a:solidFill>
              </a:rPr>
              <a:t>az elmúlt tizenöt évben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hu" sz="2200">
                <a:solidFill>
                  <a:schemeClr val="dk1"/>
                </a:solidFill>
              </a:rPr>
              <a:t>több mint száz foglalkozást tartott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hu" sz="2200">
                <a:solidFill>
                  <a:schemeClr val="dk1"/>
                </a:solidFill>
              </a:rPr>
              <a:t>több mint negyven iskolában</a:t>
            </a:r>
            <a:endParaRPr b="1"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1979700" y="3669575"/>
            <a:ext cx="9960900" cy="24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4000">
                <a:latin typeface="Impact"/>
                <a:ea typeface="Impact"/>
                <a:cs typeface="Impact"/>
                <a:sym typeface="Impact"/>
              </a:rPr>
              <a:t>Nemzetközi workshopok </a:t>
            </a:r>
            <a:endParaRPr sz="4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420000" y="1051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000">
                <a:solidFill>
                  <a:schemeClr val="dk1"/>
                </a:solidFill>
              </a:rPr>
              <a:t>Csehország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2000">
                <a:solidFill>
                  <a:schemeClr val="dk1"/>
                </a:solidFill>
              </a:rPr>
              <a:t>Lengyelország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2000">
                <a:solidFill>
                  <a:schemeClr val="dk1"/>
                </a:solidFill>
              </a:rPr>
              <a:t>Szlovákia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u" sz="2000">
                <a:solidFill>
                  <a:schemeClr val="dk1"/>
                </a:solidFill>
              </a:rPr>
              <a:t>Magyarország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5473700" y="278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Impact"/>
                <a:ea typeface="Impact"/>
                <a:cs typeface="Impact"/>
                <a:sym typeface="Impact"/>
              </a:rPr>
              <a:t>Rendezések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5473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Magyarország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Ukrajna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Románia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Impact"/>
                <a:ea typeface="Impact"/>
                <a:cs typeface="Impact"/>
                <a:sym typeface="Impact"/>
              </a:rPr>
              <a:t>Színművek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0" y="1911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Több színdarabja is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lefordításra került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Angol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Francia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Román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u"/>
              <a:t>nyelvekre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2400" y="0"/>
            <a:ext cx="4531600" cy="184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2"/>
            <a:ext cx="4612403" cy="184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842250"/>
            <a:ext cx="2334096" cy="330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34100" y="1842250"/>
            <a:ext cx="4121850" cy="231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34100" y="4160800"/>
            <a:ext cx="4121850" cy="10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55948" y="1336345"/>
            <a:ext cx="2688049" cy="3807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77502" cy="296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5000" y="0"/>
            <a:ext cx="4989000" cy="317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5000" y="2901550"/>
            <a:ext cx="4989002" cy="224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7500" y="0"/>
            <a:ext cx="2077500" cy="293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362500"/>
            <a:ext cx="1709125" cy="23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3703825"/>
            <a:ext cx="2257225" cy="143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57225" y="2724600"/>
            <a:ext cx="1897774" cy="24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47078" y="2349734"/>
            <a:ext cx="1709125" cy="2091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