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0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B3E8535-60F9-44A5-BE25-07A52D128128}" type="datetimeFigureOut">
              <a:rPr lang="hu-HU" smtClean="0"/>
              <a:pPr/>
              <a:t>2023. 03. 09.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42C1BE-FF98-4D02-BBEC-77DBA65A043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dr. Balatoni Sándor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3965382"/>
            <a:ext cx="5266928" cy="1752600"/>
          </a:xfrm>
        </p:spPr>
        <p:txBody>
          <a:bodyPr>
            <a:normAutofit/>
          </a:bodyPr>
          <a:lstStyle/>
          <a:p>
            <a:r>
              <a:rPr lang="hu-HU" sz="1800" dirty="0"/>
              <a:t>Egyetemi </a:t>
            </a:r>
            <a:r>
              <a:rPr lang="hu-HU" sz="1800" dirty="0" smtClean="0"/>
              <a:t>adjunktus (Pécsi Tudományegyetem)</a:t>
            </a:r>
            <a:endParaRPr lang="hu-HU" sz="1800" dirty="0"/>
          </a:p>
          <a:p>
            <a:r>
              <a:rPr lang="hu-HU" sz="1800" dirty="0" smtClean="0"/>
              <a:t>Orgonaművész</a:t>
            </a:r>
          </a:p>
          <a:p>
            <a:r>
              <a:rPr lang="hu-HU" sz="1800" dirty="0" smtClean="0"/>
              <a:t>Karnagy</a:t>
            </a:r>
          </a:p>
          <a:p>
            <a:r>
              <a:rPr lang="hu-HU" sz="1800" dirty="0" smtClean="0"/>
              <a:t>Zeneszerző</a:t>
            </a:r>
          </a:p>
        </p:txBody>
      </p:sp>
      <p:pic>
        <p:nvPicPr>
          <p:cNvPr id="4" name="Kép 3" descr="sandor_balatoni_5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4664"/>
            <a:ext cx="2958443" cy="4437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Jelentősebb bemutatott </a:t>
            </a:r>
            <a:r>
              <a:rPr lang="hu-HU" dirty="0" err="1" smtClean="0"/>
              <a:t>oratorikus</a:t>
            </a:r>
            <a:r>
              <a:rPr lang="hu-HU" dirty="0" smtClean="0"/>
              <a:t>/szimfonikus művek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Carmina </a:t>
            </a:r>
            <a:r>
              <a:rPr lang="hu-HU" sz="1600" dirty="0" err="1" smtClean="0"/>
              <a:t>Vinorum</a:t>
            </a:r>
            <a:r>
              <a:rPr lang="hu-HU" sz="1600" dirty="0" smtClean="0"/>
              <a:t> (Op.68), Kodály Központ, 2022</a:t>
            </a:r>
          </a:p>
          <a:p>
            <a:r>
              <a:rPr lang="hu-HU" sz="1600" dirty="0" smtClean="0"/>
              <a:t>Fanfár rondó (Op.56.), Kodály Központ, 2017</a:t>
            </a:r>
          </a:p>
          <a:p>
            <a:r>
              <a:rPr lang="hu-HU" sz="1600" dirty="0" err="1"/>
              <a:t>Szimfónikus</a:t>
            </a:r>
            <a:r>
              <a:rPr lang="hu-HU" sz="1600" dirty="0"/>
              <a:t> szvit (Op.25.), József Attila relikviák (Op.33.), POTE Aula, Pécs, 2014</a:t>
            </a:r>
          </a:p>
          <a:p>
            <a:r>
              <a:rPr lang="hu-HU" sz="1600" dirty="0" err="1" smtClean="0"/>
              <a:t>Psalm</a:t>
            </a:r>
            <a:r>
              <a:rPr lang="hu-HU" sz="1600" dirty="0" smtClean="0"/>
              <a:t> </a:t>
            </a:r>
            <a:r>
              <a:rPr lang="hu-HU" sz="1600" dirty="0"/>
              <a:t>19. (Op.45.), Bazilika, Pécs, 2013</a:t>
            </a:r>
          </a:p>
          <a:p>
            <a:r>
              <a:rPr lang="hu-HU" sz="1600" dirty="0" smtClean="0"/>
              <a:t>Szent </a:t>
            </a:r>
            <a:r>
              <a:rPr lang="hu-HU" sz="1600" dirty="0"/>
              <a:t>Mór mise (Op.28.), Bazilika, Pécs, 2010</a:t>
            </a:r>
          </a:p>
          <a:p>
            <a:r>
              <a:rPr lang="hu-HU" sz="1600" dirty="0" err="1" smtClean="0"/>
              <a:t>Missa</a:t>
            </a:r>
            <a:r>
              <a:rPr lang="hu-HU" sz="1600" dirty="0" smtClean="0"/>
              <a:t> </a:t>
            </a:r>
            <a:r>
              <a:rPr lang="hu-HU" sz="1600" dirty="0"/>
              <a:t>‘</a:t>
            </a:r>
            <a:r>
              <a:rPr lang="hu-HU" sz="1600" dirty="0" err="1"/>
              <a:t>Orbis</a:t>
            </a:r>
            <a:r>
              <a:rPr lang="hu-HU" sz="1600" dirty="0"/>
              <a:t> </a:t>
            </a:r>
            <a:r>
              <a:rPr lang="hu-HU" sz="1600" dirty="0" err="1"/>
              <a:t>factor</a:t>
            </a:r>
            <a:r>
              <a:rPr lang="hu-HU" sz="1600" dirty="0"/>
              <a:t>’ (Op.14.), Piusz templom, Pécs, 2008</a:t>
            </a:r>
          </a:p>
          <a:p>
            <a:r>
              <a:rPr lang="hu-HU" sz="1600" dirty="0" smtClean="0"/>
              <a:t>Passió </a:t>
            </a:r>
            <a:r>
              <a:rPr lang="hu-HU" sz="1600" dirty="0"/>
              <a:t>(Op.22.), Piusz templom, Pécs, 2007</a:t>
            </a:r>
          </a:p>
          <a:p>
            <a:r>
              <a:rPr lang="hu-HU" sz="1600" dirty="0" err="1" smtClean="0"/>
              <a:t>Trauerode</a:t>
            </a:r>
            <a:r>
              <a:rPr lang="hu-HU" sz="1600" dirty="0" smtClean="0"/>
              <a:t> </a:t>
            </a:r>
            <a:r>
              <a:rPr lang="hu-HU" sz="1600" dirty="0"/>
              <a:t>(Op.11.), Pécsi Szakközépiskola hangversenyterme, 2006</a:t>
            </a:r>
          </a:p>
          <a:p>
            <a:endParaRPr lang="hu-HU" sz="1600" dirty="0" smtClean="0"/>
          </a:p>
        </p:txBody>
      </p:sp>
      <p:pic>
        <p:nvPicPr>
          <p:cNvPr id="4" name="Kép 3" descr="Plakát - Passi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09120"/>
            <a:ext cx="1440160" cy="2037903"/>
          </a:xfrm>
          <a:prstGeom prst="rect">
            <a:avLst/>
          </a:prstGeom>
        </p:spPr>
      </p:pic>
      <p:pic>
        <p:nvPicPr>
          <p:cNvPr id="5" name="Kép 4" descr="Plakát_20140228Szerzői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09120"/>
            <a:ext cx="1468850" cy="2078501"/>
          </a:xfrm>
          <a:prstGeom prst="rect">
            <a:avLst/>
          </a:prstGeom>
        </p:spPr>
      </p:pic>
      <p:pic>
        <p:nvPicPr>
          <p:cNvPr id="6" name="Kép 5" descr="DSCF1343_muv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509120"/>
            <a:ext cx="2771800" cy="2078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Szóló lemezek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err="1" smtClean="0"/>
              <a:t>Organum</a:t>
            </a:r>
            <a:r>
              <a:rPr lang="hu-HU" sz="1600" dirty="0" smtClean="0"/>
              <a:t> </a:t>
            </a:r>
            <a:r>
              <a:rPr lang="hu-HU" sz="1600" dirty="0" err="1" smtClean="0"/>
              <a:t>Pannonicum</a:t>
            </a:r>
            <a:r>
              <a:rPr lang="hu-HU" sz="1600" dirty="0" smtClean="0"/>
              <a:t> (2017)</a:t>
            </a:r>
          </a:p>
          <a:p>
            <a:r>
              <a:rPr lang="hu-HU" sz="1600" dirty="0" err="1" smtClean="0"/>
              <a:t>Organum</a:t>
            </a:r>
            <a:r>
              <a:rPr lang="hu-HU" sz="1600" dirty="0" smtClean="0"/>
              <a:t> </a:t>
            </a:r>
            <a:r>
              <a:rPr lang="hu-HU" sz="1600" dirty="0" err="1" smtClean="0"/>
              <a:t>Pannonicum</a:t>
            </a:r>
            <a:r>
              <a:rPr lang="hu-HU" sz="1600" dirty="0" smtClean="0"/>
              <a:t> 2. (2021)</a:t>
            </a:r>
            <a:endParaRPr lang="hu-HU" sz="1600" dirty="0"/>
          </a:p>
        </p:txBody>
      </p:sp>
      <p:pic>
        <p:nvPicPr>
          <p:cNvPr id="4" name="Kép 3" descr="felvetelek_cd_co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880558"/>
            <a:ext cx="4464496" cy="53141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3404316" cy="3229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3557643" cy="30760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Szóló lemezek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err="1" smtClean="0"/>
              <a:t>Chorus</a:t>
            </a:r>
            <a:r>
              <a:rPr lang="hu-HU" sz="1600" dirty="0" smtClean="0"/>
              <a:t> </a:t>
            </a:r>
            <a:r>
              <a:rPr lang="hu-HU" sz="1600" dirty="0" err="1" smtClean="0"/>
              <a:t>Pannonicus</a:t>
            </a:r>
            <a:r>
              <a:rPr lang="hu-HU" sz="1600" dirty="0" smtClean="0"/>
              <a:t> (2022)</a:t>
            </a:r>
          </a:p>
          <a:p>
            <a:r>
              <a:rPr lang="hu-HU" sz="1600" dirty="0" err="1" smtClean="0"/>
              <a:t>Canticum</a:t>
            </a:r>
            <a:r>
              <a:rPr lang="hu-HU" sz="1600" dirty="0" smtClean="0"/>
              <a:t> </a:t>
            </a:r>
            <a:r>
              <a:rPr lang="hu-HU" sz="1600" dirty="0" err="1" smtClean="0"/>
              <a:t>Pannonicum</a:t>
            </a:r>
            <a:r>
              <a:rPr lang="hu-HU" sz="1600" dirty="0" smtClean="0"/>
              <a:t> (2022)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379943" cy="38749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1" y="3172843"/>
            <a:ext cx="4095167" cy="35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6197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sz="2600" dirty="0" smtClean="0"/>
              <a:t>dr. Balatoni Sándor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Születési adatok: Pécs, 1983. május 6.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Lakcím: 7624, Pécs, Petőfi Sándor utca 4.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Telefonszám: +36 70 5704775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Email: </a:t>
            </a:r>
            <a:r>
              <a:rPr lang="hu-HU" sz="2600" dirty="0" err="1" smtClean="0"/>
              <a:t>balatonisandor</a:t>
            </a:r>
            <a:r>
              <a:rPr lang="hu-HU" sz="2600" dirty="0" smtClean="0"/>
              <a:t>@</a:t>
            </a:r>
            <a:r>
              <a:rPr lang="hu-HU" sz="2600" dirty="0" err="1" smtClean="0"/>
              <a:t>gmail.com</a:t>
            </a:r>
            <a:endParaRPr lang="hu-HU" sz="2600" dirty="0" smtClean="0"/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>Weboldal: </a:t>
            </a:r>
            <a:r>
              <a:rPr lang="hu-HU" sz="2600" dirty="0" err="1" smtClean="0"/>
              <a:t>www.balatonisandor.hu</a:t>
            </a:r>
            <a:endParaRPr lang="hu-HU" sz="2600" dirty="0" smtClean="0"/>
          </a:p>
          <a:p>
            <a:endParaRPr lang="hu-HU" dirty="0" smtClean="0"/>
          </a:p>
        </p:txBody>
      </p:sp>
      <p:pic>
        <p:nvPicPr>
          <p:cNvPr id="4" name="Kép 3" descr="sandor_balatoni_5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054085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Felsőfokú szakmai végzettségek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sz="2900" dirty="0" smtClean="0"/>
              <a:t>2012-2015</a:t>
            </a:r>
          </a:p>
          <a:p>
            <a:pPr>
              <a:buNone/>
            </a:pPr>
            <a:r>
              <a:rPr lang="hu-HU" sz="2900" dirty="0" smtClean="0"/>
              <a:t>Doktori iskola (DLA)</a:t>
            </a:r>
          </a:p>
          <a:p>
            <a:pPr>
              <a:buNone/>
            </a:pPr>
            <a:r>
              <a:rPr lang="hu-HU" sz="2900" dirty="0" smtClean="0"/>
              <a:t>Pécsi Tudományegyetem Művészeti kar / </a:t>
            </a:r>
            <a:r>
              <a:rPr lang="hu-HU" sz="2900" dirty="0" err="1" smtClean="0"/>
              <a:t>Eastman</a:t>
            </a:r>
            <a:r>
              <a:rPr lang="hu-HU" sz="2900" dirty="0" smtClean="0"/>
              <a:t> </a:t>
            </a:r>
            <a:r>
              <a:rPr lang="hu-HU" sz="2900" dirty="0" err="1" smtClean="0"/>
              <a:t>School</a:t>
            </a:r>
            <a:r>
              <a:rPr lang="hu-HU" sz="2900" dirty="0" smtClean="0"/>
              <a:t> of Music (NY, USA)</a:t>
            </a:r>
          </a:p>
          <a:p>
            <a:pPr>
              <a:buNone/>
            </a:pPr>
            <a:r>
              <a:rPr lang="hu-HU" sz="2900" dirty="0" smtClean="0"/>
              <a:t>dr. </a:t>
            </a:r>
            <a:r>
              <a:rPr lang="hu-HU" sz="2900" dirty="0" err="1" smtClean="0"/>
              <a:t>Kamp</a:t>
            </a:r>
            <a:r>
              <a:rPr lang="hu-HU" sz="2900" dirty="0" smtClean="0"/>
              <a:t> Salamon / prof. David Higgs</a:t>
            </a:r>
          </a:p>
          <a:p>
            <a:pPr>
              <a:buNone/>
            </a:pPr>
            <a:r>
              <a:rPr lang="hu-HU" sz="2900" dirty="0" smtClean="0"/>
              <a:t> </a:t>
            </a:r>
          </a:p>
          <a:p>
            <a:pPr>
              <a:buNone/>
            </a:pPr>
            <a:r>
              <a:rPr lang="hu-HU" sz="2900" dirty="0" smtClean="0"/>
              <a:t>2010-2011</a:t>
            </a:r>
          </a:p>
          <a:p>
            <a:pPr>
              <a:buNone/>
            </a:pPr>
            <a:r>
              <a:rPr lang="hu-HU" sz="2900" dirty="0" smtClean="0"/>
              <a:t>Orgona Tanár-zenetanár (MA)</a:t>
            </a:r>
          </a:p>
          <a:p>
            <a:pPr>
              <a:buNone/>
            </a:pPr>
            <a:r>
              <a:rPr lang="hu-HU" sz="2900" dirty="0" smtClean="0"/>
              <a:t>Pécsi Tudományegyetem Művészeti kar</a:t>
            </a:r>
          </a:p>
          <a:p>
            <a:pPr>
              <a:buNone/>
            </a:pPr>
            <a:r>
              <a:rPr lang="hu-HU" sz="2900" dirty="0" smtClean="0"/>
              <a:t>Király Csaba</a:t>
            </a:r>
          </a:p>
          <a:p>
            <a:pPr>
              <a:buNone/>
            </a:pPr>
            <a:r>
              <a:rPr lang="hu-HU" sz="2900" dirty="0" smtClean="0"/>
              <a:t> </a:t>
            </a:r>
          </a:p>
          <a:p>
            <a:pPr>
              <a:buNone/>
            </a:pPr>
            <a:r>
              <a:rPr lang="hu-HU" sz="2900" dirty="0" smtClean="0"/>
              <a:t>2008-2010</a:t>
            </a:r>
          </a:p>
          <a:p>
            <a:pPr>
              <a:buNone/>
            </a:pPr>
            <a:r>
              <a:rPr lang="hu-HU" sz="2900" dirty="0" smtClean="0"/>
              <a:t>Klasszikus orgona előadóművész (BA)</a:t>
            </a:r>
          </a:p>
          <a:p>
            <a:pPr>
              <a:buNone/>
            </a:pPr>
            <a:r>
              <a:rPr lang="hu-HU" sz="2900" dirty="0" smtClean="0"/>
              <a:t>Pécsi Tudományegyetem Művészeti kar</a:t>
            </a:r>
          </a:p>
          <a:p>
            <a:pPr>
              <a:buNone/>
            </a:pPr>
            <a:r>
              <a:rPr lang="hu-HU" sz="2900" dirty="0" smtClean="0"/>
              <a:t>Király Csaba / Baróti István</a:t>
            </a:r>
          </a:p>
          <a:p>
            <a:endParaRPr lang="hu-HU" sz="2900" dirty="0" smtClean="0"/>
          </a:p>
          <a:p>
            <a:pPr>
              <a:buNone/>
            </a:pPr>
            <a:r>
              <a:rPr lang="hu-HU" sz="2900" dirty="0" smtClean="0"/>
              <a:t>2005-2010</a:t>
            </a:r>
          </a:p>
          <a:p>
            <a:pPr>
              <a:buNone/>
            </a:pPr>
            <a:r>
              <a:rPr lang="hu-HU" sz="2900" dirty="0" smtClean="0"/>
              <a:t>Ének-zenetanár, karvezető (MA)</a:t>
            </a:r>
          </a:p>
          <a:p>
            <a:pPr>
              <a:buNone/>
            </a:pPr>
            <a:r>
              <a:rPr lang="hu-HU" sz="2900" dirty="0" smtClean="0"/>
              <a:t>Pécsi Tudományegyetem Művészeti kar</a:t>
            </a:r>
          </a:p>
          <a:p>
            <a:pPr>
              <a:buNone/>
            </a:pPr>
            <a:r>
              <a:rPr lang="hu-HU" sz="2900" dirty="0" smtClean="0"/>
              <a:t>dr. </a:t>
            </a:r>
            <a:r>
              <a:rPr lang="hu-HU" sz="2900" dirty="0" err="1" smtClean="0"/>
              <a:t>Kamp</a:t>
            </a:r>
            <a:r>
              <a:rPr lang="hu-HU" sz="2900" dirty="0" smtClean="0"/>
              <a:t> Salamon / dr. Jobbágy Valér</a:t>
            </a:r>
          </a:p>
          <a:p>
            <a:endParaRPr lang="hu-HU" dirty="0"/>
          </a:p>
        </p:txBody>
      </p:sp>
      <p:pic>
        <p:nvPicPr>
          <p:cNvPr id="4" name="Kép 3" descr="DSCF1331_dipl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Szakmai tevékenység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/>
              <a:t>PTE Művészeti Kar – Egyetemi adjunktus, Intézetigazgató helyettes  (2021-)</a:t>
            </a:r>
          </a:p>
          <a:p>
            <a:pPr>
              <a:buNone/>
            </a:pPr>
            <a:r>
              <a:rPr lang="hu-HU" sz="1600" dirty="0" smtClean="0"/>
              <a:t>Pécsi Mecsek Kórus – Karnagy (2016-)</a:t>
            </a:r>
          </a:p>
          <a:p>
            <a:pPr>
              <a:buNone/>
            </a:pPr>
            <a:r>
              <a:rPr lang="hu-HU" sz="1600" dirty="0" smtClean="0"/>
              <a:t>Pannon Fesztiválkórus – Korrepetitor (2015-)</a:t>
            </a:r>
          </a:p>
          <a:p>
            <a:pPr>
              <a:buNone/>
            </a:pPr>
            <a:r>
              <a:rPr lang="hu-HU" sz="1600" dirty="0" smtClean="0"/>
              <a:t>Pannon Filharmonikusok – Orgonista (2008-)</a:t>
            </a:r>
          </a:p>
          <a:p>
            <a:pPr>
              <a:buNone/>
            </a:pPr>
            <a:r>
              <a:rPr lang="hu-HU" sz="1600" dirty="0" smtClean="0"/>
              <a:t>Bartók Béla férfikar – </a:t>
            </a:r>
            <a:r>
              <a:rPr lang="hu-HU" sz="1600" dirty="0" err="1" smtClean="0"/>
              <a:t>Korrepetítor</a:t>
            </a:r>
            <a:r>
              <a:rPr lang="hu-HU" sz="1600" dirty="0" smtClean="0"/>
              <a:t> (2006-)</a:t>
            </a:r>
          </a:p>
          <a:p>
            <a:endParaRPr lang="hu-HU" dirty="0"/>
          </a:p>
        </p:txBody>
      </p:sp>
      <p:pic>
        <p:nvPicPr>
          <p:cNvPr id="5" name="Kép 4" descr="mecsek_choir_2016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81128"/>
            <a:ext cx="2699792" cy="1799861"/>
          </a:xfrm>
          <a:prstGeom prst="rect">
            <a:avLst/>
          </a:prstGeom>
        </p:spPr>
      </p:pic>
      <p:pic>
        <p:nvPicPr>
          <p:cNvPr id="6" name="Kép 5" descr="sandor_balatoni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81128"/>
            <a:ext cx="2736304" cy="1819351"/>
          </a:xfrm>
          <a:prstGeom prst="rect">
            <a:avLst/>
          </a:prstGeom>
        </p:spPr>
      </p:pic>
      <p:pic>
        <p:nvPicPr>
          <p:cNvPr id="7" name="Kép 6" descr="pf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581128"/>
            <a:ext cx="2232248" cy="1838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Díjak, kitüntetések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060848"/>
            <a:ext cx="8136904" cy="4392488"/>
          </a:xfrm>
        </p:spPr>
        <p:txBody>
          <a:bodyPr>
            <a:normAutofit fontScale="77500" lnSpcReduction="20000"/>
          </a:bodyPr>
          <a:lstStyle/>
          <a:p>
            <a:r>
              <a:rPr lang="hu-HU" sz="1100" cap="all" dirty="0"/>
              <a:t>I</a:t>
            </a:r>
            <a:r>
              <a:rPr lang="hu-HU" sz="1100" dirty="0"/>
              <a:t>. </a:t>
            </a:r>
            <a:r>
              <a:rPr lang="hu-HU" sz="1100" dirty="0" smtClean="0"/>
              <a:t>Díj </a:t>
            </a:r>
            <a:r>
              <a:rPr lang="hu-HU" sz="1100" dirty="0"/>
              <a:t>– Veszprémi Főegyházmegye zeneszerzés pályázat, Veszprém </a:t>
            </a:r>
            <a:r>
              <a:rPr lang="hu-HU" sz="1100" dirty="0" smtClean="0"/>
              <a:t>2023</a:t>
            </a:r>
            <a:endParaRPr lang="hu-HU" sz="1100" dirty="0"/>
          </a:p>
          <a:p>
            <a:r>
              <a:rPr lang="hu-HU" sz="1200" dirty="0" smtClean="0"/>
              <a:t>Pro </a:t>
            </a:r>
            <a:r>
              <a:rPr lang="hu-HU" sz="1200" dirty="0" err="1" smtClean="0"/>
              <a:t>Cura</a:t>
            </a:r>
            <a:r>
              <a:rPr lang="hu-HU" sz="1200" dirty="0" smtClean="0"/>
              <a:t> </a:t>
            </a:r>
            <a:r>
              <a:rPr lang="hu-HU" sz="1200" dirty="0" err="1" smtClean="0"/>
              <a:t>Ingenii</a:t>
            </a:r>
            <a:r>
              <a:rPr lang="hu-HU" sz="1200" dirty="0" smtClean="0"/>
              <a:t> díj, Pécsi Tudományegyetem, 2022</a:t>
            </a:r>
          </a:p>
          <a:p>
            <a:r>
              <a:rPr lang="hu-HU" sz="1200" dirty="0" smtClean="0"/>
              <a:t>Zeneszerzői KÓTA díj – Magyar Kórusok, </a:t>
            </a:r>
            <a:r>
              <a:rPr lang="hu-HU" sz="1200" dirty="0"/>
              <a:t>Z</a:t>
            </a:r>
            <a:r>
              <a:rPr lang="hu-HU" sz="1200" dirty="0" smtClean="0"/>
              <a:t>enekarok és Népzenei Együttesek Szövetsége,  2022</a:t>
            </a:r>
          </a:p>
          <a:p>
            <a:r>
              <a:rPr lang="hu-HU" sz="1200" dirty="0" smtClean="0"/>
              <a:t>Különdíj – International </a:t>
            </a:r>
            <a:r>
              <a:rPr lang="hu-HU" sz="1200" dirty="0" err="1" smtClean="0"/>
              <a:t>choral</a:t>
            </a:r>
            <a:r>
              <a:rPr lang="hu-HU" sz="1200" dirty="0" smtClean="0"/>
              <a:t> </a:t>
            </a:r>
            <a:r>
              <a:rPr lang="hu-HU" sz="1200" dirty="0" err="1" smtClean="0"/>
              <a:t>composition</a:t>
            </a:r>
            <a:r>
              <a:rPr lang="hu-HU" sz="1200" dirty="0" smtClean="0"/>
              <a:t> </a:t>
            </a:r>
            <a:r>
              <a:rPr lang="hu-HU" sz="1200" dirty="0" err="1" smtClean="0"/>
              <a:t>competition</a:t>
            </a:r>
            <a:r>
              <a:rPr lang="hu-HU" sz="1200" dirty="0" smtClean="0"/>
              <a:t> </a:t>
            </a:r>
            <a:r>
              <a:rPr lang="hu-HU" sz="1200" dirty="0" err="1" smtClean="0"/>
              <a:t>Ave</a:t>
            </a:r>
            <a:r>
              <a:rPr lang="hu-HU" sz="1200" dirty="0" smtClean="0"/>
              <a:t> </a:t>
            </a:r>
            <a:r>
              <a:rPr lang="hu-HU" sz="1200" dirty="0" err="1" smtClean="0"/>
              <a:t>Verum</a:t>
            </a:r>
            <a:r>
              <a:rPr lang="hu-HU" sz="1200" dirty="0" smtClean="0"/>
              <a:t>, 2021</a:t>
            </a:r>
          </a:p>
          <a:p>
            <a:r>
              <a:rPr lang="hu-HU" sz="1200" dirty="0" smtClean="0"/>
              <a:t>III. Díj – </a:t>
            </a:r>
            <a:r>
              <a:rPr lang="hu-HU" sz="1200" dirty="0" err="1" smtClean="0"/>
              <a:t>HangKELTŐ</a:t>
            </a:r>
            <a:r>
              <a:rPr lang="hu-HU" sz="1200" dirty="0" smtClean="0"/>
              <a:t> zeneszerzés pályázat, 2021</a:t>
            </a:r>
          </a:p>
          <a:p>
            <a:r>
              <a:rPr lang="hu-HU" sz="1200" dirty="0" err="1" smtClean="0"/>
              <a:t>Müpa</a:t>
            </a:r>
            <a:r>
              <a:rPr lang="hu-HU" sz="1200" dirty="0" smtClean="0"/>
              <a:t> Jubileumi Zeneszerzés Pályázat, 2020</a:t>
            </a:r>
          </a:p>
          <a:p>
            <a:r>
              <a:rPr lang="hu-HU" sz="1200" dirty="0" smtClean="0"/>
              <a:t>Pécsi Tudományegyetem Tudományos És Művészeti Bizottság Zeneszerzés Pályázata, 2020</a:t>
            </a:r>
          </a:p>
          <a:p>
            <a:r>
              <a:rPr lang="hu-HU" sz="1200" dirty="0" smtClean="0"/>
              <a:t>Petőfi Irodalmi Múzeum, Trianon 100 Zeneszerzés Pályázat, 2020</a:t>
            </a:r>
          </a:p>
          <a:p>
            <a:r>
              <a:rPr lang="hu-HU" sz="1200" dirty="0" err="1" smtClean="0"/>
              <a:t>Chanakkale</a:t>
            </a:r>
            <a:r>
              <a:rPr lang="hu-HU" sz="1200" dirty="0" smtClean="0"/>
              <a:t> Régió Különdíja A Mecsek Kórussal, </a:t>
            </a:r>
            <a:r>
              <a:rPr lang="hu-HU" sz="1200" dirty="0" err="1" smtClean="0"/>
              <a:t>Chanakkale</a:t>
            </a:r>
            <a:r>
              <a:rPr lang="hu-HU" sz="1200" dirty="0" smtClean="0"/>
              <a:t> Nemzetközi Kórusverseny, 2019</a:t>
            </a:r>
          </a:p>
          <a:p>
            <a:r>
              <a:rPr lang="hu-HU" sz="1200" dirty="0" smtClean="0"/>
              <a:t>Legjobb Repertoár Különdíja A Mecsek Kórussal, </a:t>
            </a:r>
            <a:r>
              <a:rPr lang="hu-HU" sz="1200" dirty="0" err="1" smtClean="0"/>
              <a:t>Chanakkale</a:t>
            </a:r>
            <a:r>
              <a:rPr lang="hu-HU" sz="1200" dirty="0" smtClean="0"/>
              <a:t> Nemzetközi Kórusverseny, 2019 </a:t>
            </a:r>
          </a:p>
          <a:p>
            <a:r>
              <a:rPr lang="hu-HU" sz="1200" dirty="0" smtClean="0"/>
              <a:t>II. Díj – </a:t>
            </a:r>
            <a:r>
              <a:rPr lang="hu-HU" sz="1200" dirty="0" err="1" smtClean="0"/>
              <a:t>Vegyeskari</a:t>
            </a:r>
            <a:r>
              <a:rPr lang="hu-HU" sz="1200" dirty="0" smtClean="0"/>
              <a:t> Kategória A Mecsek Kórussal, </a:t>
            </a:r>
            <a:r>
              <a:rPr lang="hu-HU" sz="1200" dirty="0" err="1" smtClean="0"/>
              <a:t>Chanakkale</a:t>
            </a:r>
            <a:r>
              <a:rPr lang="hu-HU" sz="1200" dirty="0" smtClean="0"/>
              <a:t> Nemzetközi Kórusverseny, 2019 </a:t>
            </a:r>
          </a:p>
          <a:p>
            <a:r>
              <a:rPr lang="hu-HU" sz="1200" dirty="0" smtClean="0"/>
              <a:t>II. Díj – Nemzetközi Eucharisztikus Kongresszus, Népének Pályázat, 2018</a:t>
            </a:r>
          </a:p>
          <a:p>
            <a:r>
              <a:rPr lang="hu-HU" sz="1200" dirty="0" smtClean="0"/>
              <a:t>Erasmus Vendégoktatói Ösztöndíj, 2018</a:t>
            </a:r>
          </a:p>
          <a:p>
            <a:r>
              <a:rPr lang="hu-HU" sz="1200" dirty="0" smtClean="0"/>
              <a:t>Ezüstérem A Mecsek Kórussal (</a:t>
            </a:r>
            <a:r>
              <a:rPr lang="hu-HU" sz="1200" dirty="0" err="1" smtClean="0"/>
              <a:t>Prevezai</a:t>
            </a:r>
            <a:r>
              <a:rPr lang="hu-HU" sz="1200" dirty="0" smtClean="0"/>
              <a:t> Nemzetközi Kórusverseny), 2018</a:t>
            </a:r>
          </a:p>
          <a:p>
            <a:r>
              <a:rPr lang="hu-HU" sz="1200" dirty="0" smtClean="0"/>
              <a:t>Elismerő Oklevél – Emberi Erőforrások Minisztériuma, 2017</a:t>
            </a:r>
          </a:p>
          <a:p>
            <a:r>
              <a:rPr lang="hu-HU" sz="1200" dirty="0" smtClean="0"/>
              <a:t>I. Díj – Zeneszerzés Verseny, European </a:t>
            </a:r>
            <a:r>
              <a:rPr lang="hu-HU" sz="1200" dirty="0" err="1" smtClean="0"/>
              <a:t>Choral</a:t>
            </a:r>
            <a:r>
              <a:rPr lang="hu-HU" sz="1200" dirty="0" smtClean="0"/>
              <a:t> </a:t>
            </a:r>
            <a:r>
              <a:rPr lang="hu-HU" sz="1200" dirty="0" err="1" smtClean="0"/>
              <a:t>Association</a:t>
            </a:r>
            <a:r>
              <a:rPr lang="hu-HU" sz="1200" dirty="0" smtClean="0"/>
              <a:t>, 2017</a:t>
            </a:r>
          </a:p>
          <a:p>
            <a:r>
              <a:rPr lang="hu-HU" sz="1200" dirty="0" smtClean="0"/>
              <a:t>Csorba Díj, 2016</a:t>
            </a:r>
          </a:p>
          <a:p>
            <a:r>
              <a:rPr lang="hu-HU" sz="1200" dirty="0" smtClean="0"/>
              <a:t>Karnagyi Különdíj (</a:t>
            </a:r>
            <a:r>
              <a:rPr lang="hu-HU" sz="1200" dirty="0" err="1" smtClean="0"/>
              <a:t>Croatia</a:t>
            </a:r>
            <a:r>
              <a:rPr lang="hu-HU" sz="1200" dirty="0" smtClean="0"/>
              <a:t> </a:t>
            </a:r>
            <a:r>
              <a:rPr lang="hu-HU" sz="1200" dirty="0" err="1" smtClean="0"/>
              <a:t>Cantat</a:t>
            </a:r>
            <a:r>
              <a:rPr lang="hu-HU" sz="1200" dirty="0" smtClean="0"/>
              <a:t>), 2016</a:t>
            </a:r>
          </a:p>
          <a:p>
            <a:r>
              <a:rPr lang="hu-HU" sz="1200" dirty="0" smtClean="0"/>
              <a:t>I. Díj A Mecsek Kórussal (</a:t>
            </a:r>
            <a:r>
              <a:rPr lang="hu-HU" sz="1200" dirty="0" err="1" smtClean="0"/>
              <a:t>Croatia</a:t>
            </a:r>
            <a:r>
              <a:rPr lang="hu-HU" sz="1200" dirty="0" smtClean="0"/>
              <a:t> </a:t>
            </a:r>
            <a:r>
              <a:rPr lang="hu-HU" sz="1200" dirty="0" err="1" smtClean="0"/>
              <a:t>Cantat</a:t>
            </a:r>
            <a:r>
              <a:rPr lang="hu-HU" sz="1200" dirty="0" smtClean="0"/>
              <a:t>), 2016</a:t>
            </a:r>
          </a:p>
          <a:p>
            <a:r>
              <a:rPr lang="hu-HU" sz="1200" dirty="0" err="1" smtClean="0"/>
              <a:t>Laurea</a:t>
            </a:r>
            <a:r>
              <a:rPr lang="hu-HU" sz="1200" dirty="0" smtClean="0"/>
              <a:t> Cum Laude Díj A Mecsek Kórussal (</a:t>
            </a:r>
            <a:r>
              <a:rPr lang="hu-HU" sz="1200" dirty="0" err="1" smtClean="0"/>
              <a:t>Laurea</a:t>
            </a:r>
            <a:r>
              <a:rPr lang="hu-HU" sz="1200" dirty="0" smtClean="0"/>
              <a:t> </a:t>
            </a:r>
            <a:r>
              <a:rPr lang="hu-HU" sz="1200" dirty="0" err="1" smtClean="0"/>
              <a:t>Mundi</a:t>
            </a:r>
            <a:r>
              <a:rPr lang="hu-HU" sz="1200" dirty="0" smtClean="0"/>
              <a:t> Kórusverseny), 2016</a:t>
            </a:r>
          </a:p>
          <a:p>
            <a:r>
              <a:rPr lang="hu-HU" sz="1200" dirty="0" err="1" smtClean="0"/>
              <a:t>Fulbright</a:t>
            </a:r>
            <a:r>
              <a:rPr lang="hu-HU" sz="1200" dirty="0" smtClean="0"/>
              <a:t> Ösztöndíj, 2014</a:t>
            </a:r>
          </a:p>
          <a:p>
            <a:r>
              <a:rPr lang="hu-HU" sz="1200" dirty="0" smtClean="0"/>
              <a:t>Különdíj – Kórusok Éjszakája Zeneszerzés Pályázat, 2014</a:t>
            </a:r>
          </a:p>
          <a:p>
            <a:r>
              <a:rPr lang="hu-HU" sz="1200" dirty="0" smtClean="0"/>
              <a:t>Junior </a:t>
            </a:r>
            <a:r>
              <a:rPr lang="hu-HU" sz="1200" dirty="0" err="1" smtClean="0"/>
              <a:t>Prima</a:t>
            </a:r>
            <a:r>
              <a:rPr lang="hu-HU" sz="1200" dirty="0" smtClean="0"/>
              <a:t> Díj, 2012</a:t>
            </a:r>
          </a:p>
          <a:p>
            <a:r>
              <a:rPr lang="hu-HU" sz="1200" dirty="0" smtClean="0"/>
              <a:t>Pécsi Tudományegyetem – Nívó Díj, 2011</a:t>
            </a:r>
          </a:p>
          <a:p>
            <a:r>
              <a:rPr lang="hu-HU" sz="1200" dirty="0" smtClean="0"/>
              <a:t>Köztársasági Ösztöndíj, 2009</a:t>
            </a:r>
          </a:p>
          <a:p>
            <a:r>
              <a:rPr lang="hu-HU" sz="1200" dirty="0" smtClean="0"/>
              <a:t>III. Díj – Pécsi Egyházmegye Millenniumi Zeneszerzés Pályázat, 2007</a:t>
            </a:r>
          </a:p>
          <a:p>
            <a:r>
              <a:rPr lang="hu-HU" sz="1200" dirty="0" smtClean="0"/>
              <a:t>Különdíj – VIII. Salgótarjáni Országos Orgonaverseny, 2007</a:t>
            </a:r>
          </a:p>
          <a:p>
            <a:r>
              <a:rPr lang="hu-HU" sz="1200" dirty="0" smtClean="0"/>
              <a:t>Különdíj – VII. Salgótarjáni Országos Orgonaverseny, 2004</a:t>
            </a:r>
          </a:p>
          <a:p>
            <a:r>
              <a:rPr lang="hu-HU" sz="1200" dirty="0" smtClean="0"/>
              <a:t>I. Díj – Zsámbéki Jubileumi Orgonaverseny, 2004</a:t>
            </a:r>
          </a:p>
          <a:p>
            <a:endParaRPr lang="hu-HU" dirty="0"/>
          </a:p>
        </p:txBody>
      </p:sp>
      <p:pic>
        <p:nvPicPr>
          <p:cNvPr id="4" name="Kép 3" descr="DSCF1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u-HU" dirty="0" smtClean="0"/>
              <a:t>Jelentősebb előadások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752528"/>
          </a:xfrm>
        </p:spPr>
        <p:txBody>
          <a:bodyPr>
            <a:normAutofit fontScale="40000" lnSpcReduction="20000"/>
          </a:bodyPr>
          <a:lstStyle/>
          <a:p>
            <a:endParaRPr lang="hu-HU" sz="2500" dirty="0" smtClean="0"/>
          </a:p>
          <a:p>
            <a:r>
              <a:rPr lang="en-US" sz="2500" dirty="0"/>
              <a:t>2022.05.31. </a:t>
            </a:r>
            <a:r>
              <a:rPr lang="en-US" sz="2500" dirty="0" err="1"/>
              <a:t>Eszék</a:t>
            </a:r>
            <a:r>
              <a:rPr lang="en-US" sz="2500" dirty="0"/>
              <a:t> (HRV) – </a:t>
            </a:r>
            <a:r>
              <a:rPr lang="en-US" sz="2500" dirty="0" err="1"/>
              <a:t>Előadás</a:t>
            </a:r>
            <a:r>
              <a:rPr lang="en-US" sz="2500" dirty="0"/>
              <a:t> </a:t>
            </a:r>
            <a:r>
              <a:rPr lang="en-US" sz="2500" dirty="0" err="1"/>
              <a:t>vendégprofesszorként</a:t>
            </a:r>
            <a:r>
              <a:rPr lang="en-US" sz="2500" dirty="0"/>
              <a:t> </a:t>
            </a:r>
            <a:r>
              <a:rPr lang="en-US" sz="2500" dirty="0" err="1"/>
              <a:t>az</a:t>
            </a:r>
            <a:r>
              <a:rPr lang="en-US" sz="2500" dirty="0"/>
              <a:t> </a:t>
            </a:r>
            <a:r>
              <a:rPr lang="en-US" sz="2500" dirty="0" err="1"/>
              <a:t>eszéki</a:t>
            </a:r>
            <a:r>
              <a:rPr lang="en-US" sz="2500" dirty="0"/>
              <a:t> </a:t>
            </a:r>
            <a:r>
              <a:rPr lang="en-US" sz="2500" dirty="0" err="1"/>
              <a:t>Zeneakadémián</a:t>
            </a:r>
            <a:r>
              <a:rPr lang="en-US" sz="2500" dirty="0"/>
              <a:t> – Hungarian Sacred Music (ENG)</a:t>
            </a:r>
            <a:endParaRPr lang="hu-HU" sz="2500" dirty="0"/>
          </a:p>
          <a:p>
            <a:endParaRPr lang="hu-HU" sz="2500" dirty="0" smtClean="0"/>
          </a:p>
          <a:p>
            <a:r>
              <a:rPr lang="hu-HU" sz="2500" dirty="0" smtClean="0"/>
              <a:t>2022.01.24. Eszék (HRV) – Előadás az eszéki Zeneakadémián – Magyar kortárs kórusszerzők (HUN)</a:t>
            </a:r>
          </a:p>
          <a:p>
            <a:endParaRPr lang="hu-HU" sz="2500" dirty="0" smtClean="0"/>
          </a:p>
          <a:p>
            <a:r>
              <a:rPr lang="hu-HU" sz="2500" dirty="0" smtClean="0"/>
              <a:t>2018.12.04. Pécs – Előadás a Nyitott Egyetem sorozatban – Karácsonyi dallamok megjelenése magyar szerzők orgonaműveiben (HUN)</a:t>
            </a:r>
          </a:p>
          <a:p>
            <a:endParaRPr lang="hu-HU" sz="2500" dirty="0" smtClean="0"/>
          </a:p>
          <a:p>
            <a:r>
              <a:rPr lang="hu-HU" sz="2500" dirty="0" smtClean="0"/>
              <a:t>2018.10.20. Versec (SRB) – Előadás az </a:t>
            </a:r>
            <a:r>
              <a:rPr lang="hu-HU" sz="2500" dirty="0" err="1" smtClean="0"/>
              <a:t>Interreg-IPA-CBC</a:t>
            </a:r>
            <a:r>
              <a:rPr lang="hu-HU" sz="2500" dirty="0" smtClean="0"/>
              <a:t> szervezésében – Liturgikus improvizációk katolikus népénekekre (HUN)</a:t>
            </a:r>
          </a:p>
          <a:p>
            <a:endParaRPr lang="hu-HU" sz="2500" dirty="0" smtClean="0"/>
          </a:p>
          <a:p>
            <a:r>
              <a:rPr lang="hu-HU" sz="2500" dirty="0" smtClean="0"/>
              <a:t>2018.07.24. </a:t>
            </a:r>
            <a:r>
              <a:rPr lang="hu-HU" sz="2500" dirty="0" err="1" smtClean="0"/>
              <a:t>Lanzhou</a:t>
            </a:r>
            <a:r>
              <a:rPr lang="hu-HU" sz="2500" dirty="0" smtClean="0"/>
              <a:t> (CHN) – Előadás a </a:t>
            </a:r>
            <a:r>
              <a:rPr lang="hu-HU" sz="2500" dirty="0" err="1" smtClean="0"/>
              <a:t>Yellow</a:t>
            </a:r>
            <a:r>
              <a:rPr lang="hu-HU" sz="2500" dirty="0" smtClean="0"/>
              <a:t> </a:t>
            </a:r>
            <a:r>
              <a:rPr lang="hu-HU" sz="2500" dirty="0" err="1" smtClean="0"/>
              <a:t>River</a:t>
            </a:r>
            <a:r>
              <a:rPr lang="hu-HU" sz="2500" dirty="0" smtClean="0"/>
              <a:t> </a:t>
            </a:r>
            <a:r>
              <a:rPr lang="hu-HU" sz="2500" dirty="0" err="1" smtClean="0"/>
              <a:t>Choir</a:t>
            </a:r>
            <a:r>
              <a:rPr lang="hu-HU" sz="2500" dirty="0" smtClean="0"/>
              <a:t> </a:t>
            </a:r>
            <a:r>
              <a:rPr lang="hu-HU" sz="2500" dirty="0" err="1" smtClean="0"/>
              <a:t>Festivalon</a:t>
            </a:r>
            <a:r>
              <a:rPr lang="hu-HU" sz="2500" dirty="0" smtClean="0"/>
              <a:t> – </a:t>
            </a:r>
            <a:r>
              <a:rPr lang="hu-HU" sz="2500" dirty="0" err="1" smtClean="0"/>
              <a:t>Interpretation</a:t>
            </a:r>
            <a:r>
              <a:rPr lang="hu-HU" sz="2500" dirty="0" smtClean="0"/>
              <a:t> of </a:t>
            </a:r>
            <a:r>
              <a:rPr lang="hu-HU" sz="2500" dirty="0" err="1" smtClean="0"/>
              <a:t>Hungarian</a:t>
            </a:r>
            <a:r>
              <a:rPr lang="hu-HU" sz="2500" dirty="0" smtClean="0"/>
              <a:t> </a:t>
            </a:r>
            <a:r>
              <a:rPr lang="hu-HU" sz="2500" dirty="0" err="1" smtClean="0"/>
              <a:t>choral</a:t>
            </a:r>
            <a:r>
              <a:rPr lang="hu-HU" sz="2500" dirty="0" smtClean="0"/>
              <a:t> </a:t>
            </a:r>
            <a:r>
              <a:rPr lang="hu-HU" sz="2500" dirty="0" err="1" smtClean="0"/>
              <a:t>works</a:t>
            </a:r>
            <a:r>
              <a:rPr lang="hu-HU" sz="2500" dirty="0" smtClean="0"/>
              <a:t> </a:t>
            </a:r>
            <a:r>
              <a:rPr lang="hu-HU" sz="2500" dirty="0" err="1" smtClean="0"/>
              <a:t>masterclass</a:t>
            </a:r>
            <a:r>
              <a:rPr lang="hu-HU" sz="2500" dirty="0" smtClean="0"/>
              <a:t>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2018.03.22.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The </a:t>
            </a:r>
            <a:r>
              <a:rPr lang="hu-HU" sz="2500" dirty="0" err="1" smtClean="0"/>
              <a:t>organ</a:t>
            </a:r>
            <a:r>
              <a:rPr lang="hu-HU" sz="2500" dirty="0" smtClean="0"/>
              <a:t> </a:t>
            </a:r>
            <a:r>
              <a:rPr lang="hu-HU" sz="2500" dirty="0" err="1" smtClean="0"/>
              <a:t>world</a:t>
            </a:r>
            <a:r>
              <a:rPr lang="hu-HU" sz="2500" dirty="0" smtClean="0"/>
              <a:t> of Franz Liszt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2018.03.21.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Franz Liszt: A </a:t>
            </a:r>
            <a:r>
              <a:rPr lang="hu-HU" sz="2500" dirty="0" err="1" smtClean="0"/>
              <a:t>sudden</a:t>
            </a:r>
            <a:r>
              <a:rPr lang="hu-HU" sz="2500" dirty="0" smtClean="0"/>
              <a:t> </a:t>
            </a:r>
            <a:r>
              <a:rPr lang="hu-HU" sz="2500" dirty="0" err="1" smtClean="0"/>
              <a:t>change</a:t>
            </a:r>
            <a:r>
              <a:rPr lang="hu-HU" sz="2500" dirty="0" smtClean="0"/>
              <a:t> – The </a:t>
            </a:r>
            <a:r>
              <a:rPr lang="hu-HU" sz="2500" dirty="0" err="1" smtClean="0"/>
              <a:t>interpretation</a:t>
            </a:r>
            <a:r>
              <a:rPr lang="hu-HU" sz="2500" dirty="0" smtClean="0"/>
              <a:t> of </a:t>
            </a:r>
            <a:r>
              <a:rPr lang="hu-HU" sz="2500" dirty="0" err="1" smtClean="0"/>
              <a:t>the</a:t>
            </a:r>
            <a:r>
              <a:rPr lang="hu-HU" sz="2500" dirty="0" smtClean="0"/>
              <a:t> </a:t>
            </a:r>
            <a:r>
              <a:rPr lang="hu-HU" sz="2500" dirty="0" err="1" smtClean="0"/>
              <a:t>late</a:t>
            </a:r>
            <a:r>
              <a:rPr lang="hu-HU" sz="2500" dirty="0" smtClean="0"/>
              <a:t> </a:t>
            </a:r>
            <a:r>
              <a:rPr lang="hu-HU" sz="2500" dirty="0" err="1" smtClean="0"/>
              <a:t>works</a:t>
            </a:r>
            <a:r>
              <a:rPr lang="hu-HU" sz="2500" dirty="0" smtClean="0"/>
              <a:t>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2018.03.21.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</a:t>
            </a:r>
            <a:r>
              <a:rPr lang="hu-HU" sz="2500" dirty="0" err="1" smtClean="0"/>
              <a:t>German</a:t>
            </a:r>
            <a:r>
              <a:rPr lang="hu-HU" sz="2500" dirty="0" smtClean="0"/>
              <a:t> </a:t>
            </a:r>
            <a:r>
              <a:rPr lang="hu-HU" sz="2500" dirty="0" err="1" smtClean="0"/>
              <a:t>baroque</a:t>
            </a:r>
            <a:r>
              <a:rPr lang="hu-HU" sz="2500" dirty="0" smtClean="0"/>
              <a:t> temperament and </a:t>
            </a:r>
            <a:r>
              <a:rPr lang="hu-HU" sz="2500" dirty="0" err="1" smtClean="0"/>
              <a:t>tonality</a:t>
            </a:r>
            <a:r>
              <a:rPr lang="hu-HU" sz="2500" dirty="0" smtClean="0"/>
              <a:t> – </a:t>
            </a:r>
            <a:r>
              <a:rPr lang="hu-HU" sz="2500" dirty="0" err="1" smtClean="0"/>
              <a:t>Affects</a:t>
            </a:r>
            <a:r>
              <a:rPr lang="hu-HU" sz="2500" dirty="0" smtClean="0"/>
              <a:t> </a:t>
            </a:r>
            <a:r>
              <a:rPr lang="hu-HU" sz="2500" dirty="0" err="1" smtClean="0"/>
              <a:t>in</a:t>
            </a:r>
            <a:r>
              <a:rPr lang="hu-HU" sz="2500" dirty="0" smtClean="0"/>
              <a:t> </a:t>
            </a:r>
            <a:r>
              <a:rPr lang="hu-HU" sz="2500" dirty="0" err="1" smtClean="0"/>
              <a:t>the</a:t>
            </a:r>
            <a:r>
              <a:rPr lang="hu-HU" sz="2500" dirty="0" smtClean="0"/>
              <a:t> </a:t>
            </a:r>
            <a:r>
              <a:rPr lang="hu-HU" sz="2500" dirty="0" err="1" smtClean="0"/>
              <a:t>keyboard</a:t>
            </a:r>
            <a:r>
              <a:rPr lang="hu-HU" sz="2500" dirty="0" smtClean="0"/>
              <a:t> </a:t>
            </a:r>
            <a:r>
              <a:rPr lang="hu-HU" sz="2500" dirty="0" err="1" smtClean="0"/>
              <a:t>music</a:t>
            </a:r>
            <a:r>
              <a:rPr lang="hu-HU" sz="2500" dirty="0" smtClean="0"/>
              <a:t> of </a:t>
            </a:r>
            <a:r>
              <a:rPr lang="hu-HU" sz="2500" dirty="0" err="1" smtClean="0"/>
              <a:t>J.S.Bach</a:t>
            </a:r>
            <a:r>
              <a:rPr lang="hu-HU" sz="2500" dirty="0" smtClean="0"/>
              <a:t> (ENG)</a:t>
            </a:r>
          </a:p>
          <a:p>
            <a:endParaRPr lang="hu-HU" sz="2500" dirty="0" smtClean="0"/>
          </a:p>
          <a:p>
            <a:r>
              <a:rPr lang="hu-HU" sz="2500" dirty="0" smtClean="0"/>
              <a:t>2018.03.20. </a:t>
            </a:r>
            <a:r>
              <a:rPr lang="hu-HU" sz="2500" dirty="0" err="1" smtClean="0"/>
              <a:t>Novi</a:t>
            </a:r>
            <a:r>
              <a:rPr lang="hu-HU" sz="2500" dirty="0" smtClean="0"/>
              <a:t> </a:t>
            </a:r>
            <a:r>
              <a:rPr lang="hu-HU" sz="2500" dirty="0" err="1" smtClean="0"/>
              <a:t>Sad</a:t>
            </a:r>
            <a:r>
              <a:rPr lang="hu-HU" sz="2500" dirty="0" smtClean="0"/>
              <a:t> (SRB) – Előadás a Zeneakadémián – </a:t>
            </a:r>
            <a:r>
              <a:rPr lang="hu-HU" sz="2500" dirty="0" err="1" smtClean="0"/>
              <a:t>Hungarian</a:t>
            </a:r>
            <a:r>
              <a:rPr lang="hu-HU" sz="2500" dirty="0" smtClean="0"/>
              <a:t> </a:t>
            </a:r>
            <a:r>
              <a:rPr lang="hu-HU" sz="2500" dirty="0" err="1" smtClean="0"/>
              <a:t>sacred</a:t>
            </a:r>
            <a:r>
              <a:rPr lang="hu-HU" sz="2500" dirty="0" smtClean="0"/>
              <a:t> </a:t>
            </a:r>
            <a:r>
              <a:rPr lang="hu-HU" sz="2500" dirty="0" err="1" smtClean="0"/>
              <a:t>music</a:t>
            </a:r>
            <a:r>
              <a:rPr lang="hu-HU" sz="2500" dirty="0" smtClean="0"/>
              <a:t> I-II (ENG)</a:t>
            </a:r>
          </a:p>
          <a:p>
            <a:endParaRPr lang="hu-HU" sz="2600" dirty="0" smtClean="0"/>
          </a:p>
          <a:p>
            <a:pPr>
              <a:buNone/>
            </a:pP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20180321_133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808143"/>
            <a:ext cx="2654536" cy="1493177"/>
          </a:xfrm>
          <a:prstGeom prst="rect">
            <a:avLst/>
          </a:prstGeom>
        </p:spPr>
      </p:pic>
      <p:pic>
        <p:nvPicPr>
          <p:cNvPr id="6" name="Kép 5" descr="20180320_170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56186" y="4697141"/>
            <a:ext cx="2176243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Jelentősebb előadások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49424"/>
            <a:ext cx="7787208" cy="3051784"/>
          </a:xfrm>
        </p:spPr>
        <p:txBody>
          <a:bodyPr>
            <a:normAutofit fontScale="85000" lnSpcReduction="10000"/>
          </a:bodyPr>
          <a:lstStyle/>
          <a:p>
            <a:r>
              <a:rPr lang="hu-HU" sz="1900" dirty="0" smtClean="0"/>
              <a:t>2017.10.19. Pécs – Előadás az </a:t>
            </a:r>
            <a:r>
              <a:rPr lang="hu-HU" sz="1900" dirty="0" err="1" smtClean="0"/>
              <a:t>Angster</a:t>
            </a:r>
            <a:r>
              <a:rPr lang="hu-HU" sz="1900" dirty="0" smtClean="0"/>
              <a:t> 150 – Emléknapok rendezvénysorozatban – </a:t>
            </a:r>
            <a:r>
              <a:rPr lang="hu-HU" sz="1900" dirty="0" err="1" smtClean="0"/>
              <a:t>Előadóművészeti</a:t>
            </a:r>
            <a:r>
              <a:rPr lang="hu-HU" sz="1900" dirty="0" smtClean="0"/>
              <a:t> lehetőségek pécsi </a:t>
            </a:r>
            <a:r>
              <a:rPr lang="hu-HU" sz="1900" dirty="0" err="1" smtClean="0"/>
              <a:t>Angster</a:t>
            </a:r>
            <a:r>
              <a:rPr lang="hu-HU" sz="1900" dirty="0" smtClean="0"/>
              <a:t> orgonákon (HUN)</a:t>
            </a:r>
          </a:p>
          <a:p>
            <a:endParaRPr lang="hu-HU" sz="1900" dirty="0" smtClean="0"/>
          </a:p>
          <a:p>
            <a:r>
              <a:rPr lang="hu-HU" sz="1900" dirty="0" smtClean="0"/>
              <a:t>2017.09.06. Peking, (CHN) – Előadás a </a:t>
            </a:r>
            <a:r>
              <a:rPr lang="hu-HU" sz="1900" dirty="0" err="1" smtClean="0"/>
              <a:t>peking-i</a:t>
            </a:r>
            <a:r>
              <a:rPr lang="hu-HU" sz="1900" dirty="0" smtClean="0"/>
              <a:t> egyetemen – The </a:t>
            </a:r>
            <a:r>
              <a:rPr lang="hu-HU" sz="1900" dirty="0" err="1" smtClean="0"/>
              <a:t>works</a:t>
            </a:r>
            <a:r>
              <a:rPr lang="hu-HU" sz="1900" dirty="0" smtClean="0"/>
              <a:t> of Zoltán Kodály and Lajos Bárdos (ENG)</a:t>
            </a:r>
          </a:p>
          <a:p>
            <a:endParaRPr lang="hu-HU" sz="1900" dirty="0" smtClean="0"/>
          </a:p>
          <a:p>
            <a:r>
              <a:rPr lang="hu-HU" sz="1900" dirty="0" smtClean="0"/>
              <a:t>2017.08.29. </a:t>
            </a:r>
            <a:r>
              <a:rPr lang="hu-HU" sz="1900" dirty="0" err="1" smtClean="0"/>
              <a:t>Jiujiang</a:t>
            </a:r>
            <a:r>
              <a:rPr lang="hu-HU" sz="1900" dirty="0" smtClean="0"/>
              <a:t>, (CHN) – Előadás a </a:t>
            </a:r>
            <a:r>
              <a:rPr lang="hu-HU" sz="1900" dirty="0" err="1" smtClean="0"/>
              <a:t>jiujiang-i</a:t>
            </a:r>
            <a:r>
              <a:rPr lang="hu-HU" sz="1900" dirty="0" smtClean="0"/>
              <a:t> egyetemen – The </a:t>
            </a:r>
            <a:r>
              <a:rPr lang="hu-HU" sz="1900" dirty="0" err="1" smtClean="0"/>
              <a:t>works</a:t>
            </a:r>
            <a:r>
              <a:rPr lang="hu-HU" sz="1900" dirty="0" smtClean="0"/>
              <a:t> of Zoltán Kodály and Lajos Bárdos (ENG)</a:t>
            </a:r>
          </a:p>
          <a:p>
            <a:endParaRPr lang="hu-HU" sz="1900" dirty="0" smtClean="0"/>
          </a:p>
          <a:p>
            <a:r>
              <a:rPr lang="hu-HU" sz="1900" dirty="0" smtClean="0"/>
              <a:t>2017.05.05. </a:t>
            </a:r>
            <a:r>
              <a:rPr lang="hu-HU" sz="1900" dirty="0" err="1" smtClean="0"/>
              <a:t>Rochester</a:t>
            </a:r>
            <a:r>
              <a:rPr lang="hu-HU" sz="1900" dirty="0" smtClean="0"/>
              <a:t> (USA, NY) – Előadás az </a:t>
            </a:r>
            <a:r>
              <a:rPr lang="hu-HU" sz="1900" dirty="0" err="1" smtClean="0"/>
              <a:t>Eastman</a:t>
            </a:r>
            <a:r>
              <a:rPr lang="hu-HU" sz="1900" dirty="0" smtClean="0"/>
              <a:t> </a:t>
            </a:r>
            <a:r>
              <a:rPr lang="hu-HU" sz="1900" dirty="0" err="1" smtClean="0"/>
              <a:t>School</a:t>
            </a:r>
            <a:r>
              <a:rPr lang="hu-HU" sz="1900" dirty="0" smtClean="0"/>
              <a:t> of Music egyetemen – </a:t>
            </a:r>
            <a:r>
              <a:rPr lang="hu-HU" sz="1900" dirty="0" err="1" smtClean="0"/>
              <a:t>Hungarian</a:t>
            </a:r>
            <a:r>
              <a:rPr lang="hu-HU" sz="1900" dirty="0" smtClean="0"/>
              <a:t> </a:t>
            </a:r>
            <a:r>
              <a:rPr lang="hu-HU" sz="1900" dirty="0" err="1" smtClean="0"/>
              <a:t>organ</a:t>
            </a:r>
            <a:r>
              <a:rPr lang="hu-HU" sz="1900" dirty="0" smtClean="0"/>
              <a:t> </a:t>
            </a:r>
            <a:r>
              <a:rPr lang="hu-HU" sz="1900" dirty="0" err="1" smtClean="0"/>
              <a:t>music</a:t>
            </a:r>
            <a:r>
              <a:rPr lang="hu-HU" sz="1900" dirty="0" smtClean="0"/>
              <a:t> (ENG)</a:t>
            </a:r>
            <a:br>
              <a:rPr lang="hu-HU" sz="1900" dirty="0" smtClean="0"/>
            </a:br>
            <a:endParaRPr lang="hu-HU" sz="1900" dirty="0" smtClean="0"/>
          </a:p>
          <a:p>
            <a:endParaRPr lang="hu-HU" dirty="0"/>
          </a:p>
        </p:txBody>
      </p:sp>
      <p:pic>
        <p:nvPicPr>
          <p:cNvPr id="6" name="Kép 5" descr="20170701_09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85184"/>
            <a:ext cx="2827806" cy="1590641"/>
          </a:xfrm>
          <a:prstGeom prst="rect">
            <a:avLst/>
          </a:prstGeom>
        </p:spPr>
      </p:pic>
      <p:pic>
        <p:nvPicPr>
          <p:cNvPr id="7" name="Kép 6" descr="20170705_15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085184"/>
            <a:ext cx="2771800" cy="15591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Jelentősebb előadások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907768"/>
          </a:xfrm>
        </p:spPr>
        <p:txBody>
          <a:bodyPr>
            <a:normAutofit/>
          </a:bodyPr>
          <a:lstStyle/>
          <a:p>
            <a:r>
              <a:rPr lang="hu-HU" sz="1600" dirty="0" smtClean="0"/>
              <a:t>2016.08.25. Pécs – Előadás a VIII. Nemzetközi Hungarológiai Kongresszuson – A kórus és az orgona árnyékában – </a:t>
            </a:r>
            <a:r>
              <a:rPr lang="hu-HU" sz="1600" dirty="0" err="1" smtClean="0"/>
              <a:t>Lisznyay</a:t>
            </a:r>
            <a:r>
              <a:rPr lang="hu-HU" sz="1600" dirty="0" smtClean="0"/>
              <a:t> Szabó Gábor életműve (HUN)</a:t>
            </a:r>
            <a:br>
              <a:rPr lang="hu-HU" sz="1600" dirty="0" smtClean="0"/>
            </a:br>
            <a:endParaRPr lang="hu-HU" sz="1600" dirty="0" smtClean="0"/>
          </a:p>
          <a:p>
            <a:r>
              <a:rPr lang="hu-HU" sz="1600" dirty="0" smtClean="0"/>
              <a:t>2015.11.28. Dombóvár – Előadás a Nemzeti </a:t>
            </a:r>
            <a:r>
              <a:rPr lang="hu-HU" sz="1600" dirty="0" err="1" smtClean="0"/>
              <a:t>Kultúrális</a:t>
            </a:r>
            <a:r>
              <a:rPr lang="hu-HU" sz="1600" dirty="0" smtClean="0"/>
              <a:t> Alap szervezésében – Esterházy Pál életműve (HUN)</a:t>
            </a:r>
            <a:br>
              <a:rPr lang="hu-HU" sz="1600" dirty="0" smtClean="0"/>
            </a:br>
            <a:endParaRPr lang="hu-HU" sz="1600" dirty="0" smtClean="0"/>
          </a:p>
          <a:p>
            <a:r>
              <a:rPr lang="hu-HU" sz="1600" dirty="0" smtClean="0"/>
              <a:t>2015.02.03. </a:t>
            </a:r>
            <a:r>
              <a:rPr lang="hu-HU" sz="1600" dirty="0" err="1" smtClean="0"/>
              <a:t>Rochester</a:t>
            </a:r>
            <a:r>
              <a:rPr lang="hu-HU" sz="1600" dirty="0" smtClean="0"/>
              <a:t> (USA, NY) – Előadás az </a:t>
            </a:r>
            <a:r>
              <a:rPr lang="hu-HU" sz="1600" dirty="0" err="1" smtClean="0"/>
              <a:t>Eastman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of Music egyetemen – </a:t>
            </a:r>
            <a:r>
              <a:rPr lang="hu-HU" sz="1600" dirty="0" err="1" smtClean="0"/>
              <a:t>Between</a:t>
            </a:r>
            <a:r>
              <a:rPr lang="hu-HU" sz="1600" dirty="0" smtClean="0"/>
              <a:t> </a:t>
            </a:r>
            <a:r>
              <a:rPr lang="hu-HU" sz="1600" dirty="0" err="1" smtClean="0"/>
              <a:t>two</a:t>
            </a:r>
            <a:r>
              <a:rPr lang="hu-HU" sz="1600" dirty="0" smtClean="0"/>
              <a:t> </a:t>
            </a:r>
            <a:r>
              <a:rPr lang="hu-HU" sz="1600" dirty="0" err="1" smtClean="0"/>
              <a:t>worlds</a:t>
            </a:r>
            <a:r>
              <a:rPr lang="hu-HU" sz="1600" dirty="0" smtClean="0"/>
              <a:t>: The life and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organ</a:t>
            </a:r>
            <a:r>
              <a:rPr lang="hu-HU" sz="1600" dirty="0" smtClean="0"/>
              <a:t> </a:t>
            </a:r>
            <a:r>
              <a:rPr lang="hu-HU" sz="1600" dirty="0" err="1" smtClean="0"/>
              <a:t>works</a:t>
            </a:r>
            <a:r>
              <a:rPr lang="hu-HU" sz="1600" dirty="0" smtClean="0"/>
              <a:t> of Dezső </a:t>
            </a:r>
            <a:r>
              <a:rPr lang="hu-HU" sz="1600" dirty="0" err="1" smtClean="0"/>
              <a:t>d’Antalffy</a:t>
            </a:r>
            <a:r>
              <a:rPr lang="hu-HU" sz="1600" dirty="0" smtClean="0"/>
              <a:t> (ENG)</a:t>
            </a:r>
            <a:br>
              <a:rPr lang="hu-HU" sz="1600" dirty="0" smtClean="0"/>
            </a:br>
            <a:endParaRPr lang="hu-HU" sz="1600" dirty="0" smtClean="0"/>
          </a:p>
          <a:p>
            <a:r>
              <a:rPr lang="hu-HU" sz="1600" dirty="0" smtClean="0"/>
              <a:t>2014.11.17. </a:t>
            </a:r>
            <a:r>
              <a:rPr lang="hu-HU" sz="1600" dirty="0" err="1" smtClean="0"/>
              <a:t>Rochester</a:t>
            </a:r>
            <a:r>
              <a:rPr lang="hu-HU" sz="1600" dirty="0" smtClean="0"/>
              <a:t> (USA, NY) – Előadás az </a:t>
            </a:r>
            <a:r>
              <a:rPr lang="hu-HU" sz="1600" dirty="0" err="1" smtClean="0"/>
              <a:t>Eastman</a:t>
            </a:r>
            <a:r>
              <a:rPr lang="hu-HU" sz="1600" dirty="0" smtClean="0"/>
              <a:t> </a:t>
            </a:r>
            <a:r>
              <a:rPr lang="hu-HU" sz="1600" dirty="0" err="1" smtClean="0"/>
              <a:t>School</a:t>
            </a:r>
            <a:r>
              <a:rPr lang="hu-HU" sz="1600" dirty="0" smtClean="0"/>
              <a:t> of Music egyetemen – The </a:t>
            </a:r>
            <a:r>
              <a:rPr lang="hu-HU" sz="1600" dirty="0" err="1" smtClean="0"/>
              <a:t>organ</a:t>
            </a:r>
            <a:r>
              <a:rPr lang="hu-HU" sz="1600" dirty="0" smtClean="0"/>
              <a:t> </a:t>
            </a:r>
            <a:r>
              <a:rPr lang="hu-HU" sz="1600" dirty="0" err="1" smtClean="0"/>
              <a:t>world</a:t>
            </a:r>
            <a:r>
              <a:rPr lang="hu-HU" sz="1600" dirty="0" smtClean="0"/>
              <a:t> of Franz Liszt (ENG)</a:t>
            </a:r>
            <a:endParaRPr lang="hu-HU" sz="1600" dirty="0"/>
          </a:p>
        </p:txBody>
      </p:sp>
      <p:pic>
        <p:nvPicPr>
          <p:cNvPr id="4" name="Kép 3" descr="DSCN2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229200"/>
            <a:ext cx="1979712" cy="1484784"/>
          </a:xfrm>
          <a:prstGeom prst="rect">
            <a:avLst/>
          </a:prstGeom>
        </p:spPr>
      </p:pic>
      <p:pic>
        <p:nvPicPr>
          <p:cNvPr id="5" name="Kép 4" descr="DSCF9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229200"/>
            <a:ext cx="1979712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Jelentősebb koncertek orgonistaként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037" y="2177416"/>
            <a:ext cx="3178696" cy="38438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sz="1800" dirty="0" err="1" smtClean="0"/>
              <a:t>East</a:t>
            </a:r>
            <a:r>
              <a:rPr lang="hu-HU" sz="1800" dirty="0" smtClean="0"/>
              <a:t> Texas </a:t>
            </a:r>
            <a:r>
              <a:rPr lang="hu-HU" sz="1800" dirty="0" err="1" smtClean="0"/>
              <a:t>Pipe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</a:t>
            </a:r>
            <a:r>
              <a:rPr lang="hu-HU" sz="1800" dirty="0" err="1" smtClean="0"/>
              <a:t>Festival</a:t>
            </a:r>
            <a:r>
              <a:rPr lang="hu-HU" sz="1800" dirty="0" smtClean="0"/>
              <a:t> (2022.11.09.)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First</a:t>
            </a:r>
            <a:r>
              <a:rPr lang="hu-HU" sz="1800" dirty="0" smtClean="0"/>
              <a:t> </a:t>
            </a:r>
            <a:r>
              <a:rPr lang="hu-HU" sz="1800" dirty="0" err="1" smtClean="0"/>
              <a:t>Presbyterian</a:t>
            </a:r>
            <a:r>
              <a:rPr lang="hu-HU" sz="1800" dirty="0" smtClean="0"/>
              <a:t> </a:t>
            </a:r>
            <a:r>
              <a:rPr lang="hu-HU" sz="1800" dirty="0" err="1" smtClean="0"/>
              <a:t>Church</a:t>
            </a:r>
            <a:r>
              <a:rPr lang="hu-HU" sz="1800" dirty="0" smtClean="0"/>
              <a:t>, </a:t>
            </a:r>
            <a:r>
              <a:rPr lang="hu-HU" sz="1800" dirty="0" err="1" smtClean="0"/>
              <a:t>Kilgore</a:t>
            </a:r>
            <a:r>
              <a:rPr lang="hu-HU" sz="1800" dirty="0" smtClean="0"/>
              <a:t> (TX, USA)</a:t>
            </a:r>
          </a:p>
          <a:p>
            <a:pPr>
              <a:buNone/>
            </a:pPr>
            <a:r>
              <a:rPr lang="hu-HU" sz="1800" dirty="0" smtClean="0"/>
              <a:t>Orgona est (2022.02.06.)</a:t>
            </a:r>
          </a:p>
          <a:p>
            <a:pPr>
              <a:buNone/>
            </a:pPr>
            <a:r>
              <a:rPr lang="hu-HU" sz="1800" dirty="0" smtClean="0"/>
              <a:t>	Budavári Evangélikus templom, Budapest</a:t>
            </a:r>
          </a:p>
          <a:p>
            <a:pPr>
              <a:buNone/>
            </a:pPr>
            <a:r>
              <a:rPr lang="hu-HU" sz="1800" dirty="0" err="1" smtClean="0"/>
              <a:t>OrgonaPont</a:t>
            </a:r>
            <a:r>
              <a:rPr lang="hu-HU" sz="1800" dirty="0" smtClean="0"/>
              <a:t> sorozat (2021.08.13.)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Bazilika, Pécs</a:t>
            </a:r>
          </a:p>
          <a:p>
            <a:pPr>
              <a:buNone/>
            </a:pPr>
            <a:r>
              <a:rPr lang="hu-HU" sz="1800" dirty="0" err="1" smtClean="0"/>
              <a:t>Hungarian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Music (2019.11.17.)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St. Rose </a:t>
            </a:r>
            <a:r>
              <a:rPr lang="hu-HU" sz="1800" dirty="0" err="1" smtClean="0"/>
              <a:t>Church</a:t>
            </a:r>
            <a:r>
              <a:rPr lang="hu-HU" sz="1800" dirty="0" smtClean="0"/>
              <a:t>, </a:t>
            </a:r>
            <a:r>
              <a:rPr lang="hu-HU" sz="1800" dirty="0" err="1" smtClean="0"/>
              <a:t>Kansas</a:t>
            </a:r>
            <a:r>
              <a:rPr lang="hu-HU" sz="1800" dirty="0" smtClean="0"/>
              <a:t> City (NY, USA)</a:t>
            </a:r>
          </a:p>
          <a:p>
            <a:pPr>
              <a:buNone/>
            </a:pPr>
            <a:r>
              <a:rPr lang="hu-HU" sz="1800" dirty="0" smtClean="0"/>
              <a:t>Orgonaavató koncert (2019.08.11.)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Fatemplom, Magyarföld</a:t>
            </a:r>
          </a:p>
          <a:p>
            <a:pPr>
              <a:buNone/>
            </a:pPr>
            <a:r>
              <a:rPr lang="hu-HU" sz="1800" dirty="0" smtClean="0"/>
              <a:t>The </a:t>
            </a:r>
            <a:r>
              <a:rPr lang="hu-HU" sz="1800" dirty="0" err="1" smtClean="0"/>
              <a:t>Heavenly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(2019.04.16.)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Elma </a:t>
            </a:r>
            <a:r>
              <a:rPr lang="hu-HU" sz="1800" dirty="0" err="1" smtClean="0"/>
              <a:t>Concert</a:t>
            </a:r>
            <a:r>
              <a:rPr lang="hu-HU" sz="1800" dirty="0" smtClean="0"/>
              <a:t> Hall, </a:t>
            </a:r>
            <a:r>
              <a:rPr lang="hu-HU" sz="1800" dirty="0" err="1" smtClean="0"/>
              <a:t>Zikhron</a:t>
            </a:r>
            <a:r>
              <a:rPr lang="hu-HU" sz="1800" dirty="0" smtClean="0"/>
              <a:t> </a:t>
            </a:r>
            <a:r>
              <a:rPr lang="hu-HU" sz="1800" dirty="0" err="1" smtClean="0"/>
              <a:t>Ya</a:t>
            </a:r>
            <a:r>
              <a:rPr lang="hu-HU" sz="1800" dirty="0" smtClean="0"/>
              <a:t>’</a:t>
            </a:r>
            <a:r>
              <a:rPr lang="hu-HU" sz="1800" dirty="0" err="1" smtClean="0"/>
              <a:t>aqov</a:t>
            </a:r>
            <a:r>
              <a:rPr lang="hu-HU" sz="1800" dirty="0"/>
              <a:t>,</a:t>
            </a:r>
            <a:r>
              <a:rPr lang="hu-HU" sz="1800" dirty="0" smtClean="0"/>
              <a:t> (ISR)</a:t>
            </a:r>
          </a:p>
          <a:p>
            <a:pPr>
              <a:buNone/>
            </a:pPr>
            <a:r>
              <a:rPr lang="hu-HU" sz="1800" dirty="0" err="1" smtClean="0"/>
              <a:t>Orgelkonsert</a:t>
            </a:r>
            <a:r>
              <a:rPr lang="hu-HU" sz="1800" dirty="0" smtClean="0"/>
              <a:t> sorozat (2018.05.06.)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Domkirke</a:t>
            </a:r>
            <a:r>
              <a:rPr lang="hu-HU" sz="1800" dirty="0" smtClean="0"/>
              <a:t>, </a:t>
            </a:r>
            <a:r>
              <a:rPr lang="hu-HU" sz="1800" dirty="0" err="1" smtClean="0"/>
              <a:t>Stavanger</a:t>
            </a:r>
            <a:r>
              <a:rPr lang="hu-HU" sz="1800" dirty="0" smtClean="0"/>
              <a:t> (NOR)</a:t>
            </a:r>
          </a:p>
          <a:p>
            <a:pPr>
              <a:buNone/>
            </a:pPr>
            <a:r>
              <a:rPr lang="hu-HU" sz="1800" dirty="0" smtClean="0"/>
              <a:t>Szent Cecília Orgonakoncert sorozat (2017.11.06.)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Szent Mihály Bazilika, Kolozsvár (ROU)</a:t>
            </a:r>
          </a:p>
          <a:p>
            <a:pPr>
              <a:buNone/>
            </a:pPr>
            <a:r>
              <a:rPr lang="hu-HU" sz="1800" dirty="0" err="1" smtClean="0"/>
              <a:t>Orguljaske</a:t>
            </a:r>
            <a:r>
              <a:rPr lang="hu-HU" sz="1800" dirty="0" smtClean="0"/>
              <a:t> </a:t>
            </a:r>
            <a:r>
              <a:rPr lang="hu-HU" sz="1800" dirty="0" err="1" smtClean="0"/>
              <a:t>Veceri</a:t>
            </a:r>
            <a:r>
              <a:rPr lang="hu-HU" sz="1800" dirty="0" smtClean="0"/>
              <a:t> sorozat (2017.09.27.)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smtClean="0"/>
              <a:t>Bazilika, </a:t>
            </a:r>
            <a:r>
              <a:rPr lang="hu-HU" sz="1800" dirty="0" err="1" smtClean="0"/>
              <a:t>Pozega</a:t>
            </a:r>
            <a:r>
              <a:rPr lang="hu-HU" sz="1800" dirty="0" smtClean="0"/>
              <a:t> (HRV)</a:t>
            </a:r>
          </a:p>
          <a:p>
            <a:pPr>
              <a:buNone/>
            </a:pPr>
            <a:r>
              <a:rPr lang="hu-HU" sz="1800" dirty="0" err="1" smtClean="0"/>
              <a:t>Hungarian</a:t>
            </a:r>
            <a:r>
              <a:rPr lang="hu-HU" sz="1800" dirty="0" smtClean="0"/>
              <a:t> </a:t>
            </a:r>
            <a:r>
              <a:rPr lang="hu-HU" sz="1800" dirty="0" err="1" smtClean="0"/>
              <a:t>Organ</a:t>
            </a:r>
            <a:r>
              <a:rPr lang="hu-HU" sz="1800" dirty="0" smtClean="0"/>
              <a:t> Music (2017.05.11.)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Holy</a:t>
            </a:r>
            <a:r>
              <a:rPr lang="hu-HU" sz="1800" dirty="0" smtClean="0"/>
              <a:t> </a:t>
            </a:r>
            <a:r>
              <a:rPr lang="hu-HU" sz="1800" dirty="0" err="1" smtClean="0"/>
              <a:t>Trinity</a:t>
            </a:r>
            <a:r>
              <a:rPr lang="hu-HU" sz="1800" dirty="0" smtClean="0"/>
              <a:t> </a:t>
            </a:r>
            <a:r>
              <a:rPr lang="hu-HU" sz="1800" dirty="0" err="1" smtClean="0"/>
              <a:t>church</a:t>
            </a:r>
            <a:r>
              <a:rPr lang="hu-HU" sz="1800" dirty="0" smtClean="0"/>
              <a:t> Manhattan (NY, USA)</a:t>
            </a:r>
          </a:p>
          <a:p>
            <a:pPr>
              <a:buNone/>
            </a:pPr>
            <a:r>
              <a:rPr lang="hu-HU" sz="1800" dirty="0" err="1" smtClean="0"/>
              <a:t>Lunchtime</a:t>
            </a:r>
            <a:r>
              <a:rPr lang="hu-HU" sz="1800" dirty="0" smtClean="0"/>
              <a:t> </a:t>
            </a:r>
            <a:r>
              <a:rPr lang="hu-HU" sz="1800" dirty="0" err="1" smtClean="0"/>
              <a:t>recital</a:t>
            </a:r>
            <a:r>
              <a:rPr lang="hu-HU" sz="1800" dirty="0" smtClean="0"/>
              <a:t> sorozat (2017.05.10.)</a:t>
            </a:r>
          </a:p>
          <a:p>
            <a:pPr>
              <a:buNone/>
            </a:pPr>
            <a:r>
              <a:rPr lang="hu-HU" sz="1800" dirty="0"/>
              <a:t>	</a:t>
            </a:r>
            <a:r>
              <a:rPr lang="hu-HU" sz="1800" dirty="0" err="1" smtClean="0"/>
              <a:t>Boardwalk</a:t>
            </a:r>
            <a:r>
              <a:rPr lang="hu-HU" sz="1800" dirty="0" smtClean="0"/>
              <a:t> Hall, </a:t>
            </a:r>
            <a:r>
              <a:rPr lang="hu-HU" sz="1800" dirty="0" err="1" smtClean="0"/>
              <a:t>Atlantic</a:t>
            </a:r>
            <a:r>
              <a:rPr lang="hu-HU" sz="1800" dirty="0" smtClean="0"/>
              <a:t> City (NJ, USA)</a:t>
            </a:r>
          </a:p>
          <a:p>
            <a:pPr>
              <a:buNone/>
            </a:pPr>
            <a:r>
              <a:rPr lang="hu-HU" sz="1800" dirty="0" err="1"/>
              <a:t>Hungarian</a:t>
            </a:r>
            <a:r>
              <a:rPr lang="hu-HU" sz="1800" dirty="0"/>
              <a:t> </a:t>
            </a:r>
            <a:r>
              <a:rPr lang="hu-HU" sz="1800" dirty="0" err="1"/>
              <a:t>Organ</a:t>
            </a:r>
            <a:r>
              <a:rPr lang="hu-HU" sz="1800" dirty="0"/>
              <a:t> Music (2017.05.06.)</a:t>
            </a:r>
          </a:p>
          <a:p>
            <a:pPr>
              <a:buNone/>
            </a:pPr>
            <a:r>
              <a:rPr lang="hu-HU" sz="1800" dirty="0"/>
              <a:t>	St. Anne </a:t>
            </a:r>
            <a:r>
              <a:rPr lang="hu-HU" sz="1800" dirty="0" err="1"/>
              <a:t>church</a:t>
            </a:r>
            <a:r>
              <a:rPr lang="hu-HU" sz="1800" dirty="0"/>
              <a:t>, </a:t>
            </a:r>
            <a:r>
              <a:rPr lang="hu-HU" sz="1800" dirty="0" err="1"/>
              <a:t>Rochester</a:t>
            </a:r>
            <a:r>
              <a:rPr lang="hu-HU" sz="1800" dirty="0"/>
              <a:t> (NY, USA</a:t>
            </a:r>
            <a:r>
              <a:rPr lang="hu-HU" sz="1800" dirty="0" smtClean="0"/>
              <a:t>)</a:t>
            </a:r>
            <a:endParaRPr lang="hu-HU" dirty="0"/>
          </a:p>
        </p:txBody>
      </p:sp>
      <p:pic>
        <p:nvPicPr>
          <p:cNvPr id="4" name="Kép 3" descr="20170927_200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013176"/>
            <a:ext cx="2547775" cy="1433124"/>
          </a:xfrm>
          <a:prstGeom prst="rect">
            <a:avLst/>
          </a:prstGeom>
        </p:spPr>
      </p:pic>
      <p:pic>
        <p:nvPicPr>
          <p:cNvPr id="5" name="Kép 4" descr="20171106_19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34550" y="4530453"/>
            <a:ext cx="2591271" cy="1457590"/>
          </a:xfrm>
          <a:prstGeom prst="rect">
            <a:avLst/>
          </a:prstGeom>
        </p:spPr>
      </p:pic>
      <p:pic>
        <p:nvPicPr>
          <p:cNvPr id="7" name="Kép 6" descr="20170511_192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968" y="5259247"/>
            <a:ext cx="2267744" cy="1275606"/>
          </a:xfrm>
          <a:prstGeom prst="rect">
            <a:avLst/>
          </a:prstGeom>
        </p:spPr>
      </p:pic>
      <p:pic>
        <p:nvPicPr>
          <p:cNvPr id="8" name="Kép 7" descr="20180506_172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004742" y="2506403"/>
            <a:ext cx="2375247" cy="133607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475652" y="2250880"/>
            <a:ext cx="37606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000" dirty="0" smtClean="0"/>
              <a:t>Magyar </a:t>
            </a:r>
            <a:r>
              <a:rPr lang="hu-HU" sz="1000" dirty="0"/>
              <a:t>orgonazene (2015.11.22.)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smtClean="0"/>
              <a:t>Szent </a:t>
            </a:r>
            <a:r>
              <a:rPr lang="hu-HU" sz="1000" dirty="0"/>
              <a:t>Teréz Székesegyház, </a:t>
            </a:r>
            <a:r>
              <a:rPr lang="hu-HU" sz="1000" dirty="0" smtClean="0"/>
              <a:t>Szabadka (SRB)</a:t>
            </a:r>
            <a:endParaRPr lang="hu-HU" sz="1000" dirty="0"/>
          </a:p>
          <a:p>
            <a:pPr>
              <a:buNone/>
            </a:pPr>
            <a:r>
              <a:rPr lang="hu-HU" sz="1000" dirty="0" err="1"/>
              <a:t>Tuesday</a:t>
            </a:r>
            <a:r>
              <a:rPr lang="hu-HU" sz="1000" dirty="0"/>
              <a:t> </a:t>
            </a:r>
            <a:r>
              <a:rPr lang="hu-HU" sz="1000" dirty="0" err="1"/>
              <a:t>Pipes</a:t>
            </a:r>
            <a:r>
              <a:rPr lang="hu-HU" sz="1000" dirty="0"/>
              <a:t> </a:t>
            </a:r>
            <a:r>
              <a:rPr lang="hu-HU" sz="1000" dirty="0" smtClean="0"/>
              <a:t>sorozat </a:t>
            </a:r>
            <a:r>
              <a:rPr lang="hu-HU" sz="1000" dirty="0"/>
              <a:t>(2015.01.20.)</a:t>
            </a:r>
          </a:p>
          <a:p>
            <a:pPr>
              <a:buNone/>
            </a:pPr>
            <a:r>
              <a:rPr lang="hu-HU" sz="1000" dirty="0"/>
              <a:t>	Christ </a:t>
            </a:r>
            <a:r>
              <a:rPr lang="hu-HU" sz="1000" dirty="0" err="1"/>
              <a:t>church</a:t>
            </a:r>
            <a:r>
              <a:rPr lang="hu-HU" sz="1000" dirty="0"/>
              <a:t>, </a:t>
            </a:r>
            <a:r>
              <a:rPr lang="hu-HU" sz="1000" dirty="0" err="1"/>
              <a:t>Rochester</a:t>
            </a:r>
            <a:r>
              <a:rPr lang="hu-HU" sz="1000" dirty="0"/>
              <a:t> (NY, USA)</a:t>
            </a:r>
          </a:p>
          <a:p>
            <a:pPr>
              <a:buNone/>
            </a:pPr>
            <a:r>
              <a:rPr lang="hu-HU" sz="1000" dirty="0"/>
              <a:t>Art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the</a:t>
            </a:r>
            <a:r>
              <a:rPr lang="hu-HU" sz="1000" dirty="0"/>
              <a:t> </a:t>
            </a:r>
            <a:r>
              <a:rPr lang="hu-HU" sz="1000" dirty="0" err="1"/>
              <a:t>corner</a:t>
            </a:r>
            <a:r>
              <a:rPr lang="hu-HU" sz="1000" dirty="0"/>
              <a:t> </a:t>
            </a:r>
            <a:r>
              <a:rPr lang="hu-HU" sz="1000" dirty="0" smtClean="0"/>
              <a:t>sorozat </a:t>
            </a:r>
            <a:r>
              <a:rPr lang="hu-HU" sz="1000" dirty="0"/>
              <a:t>(2014.12.21.)</a:t>
            </a:r>
          </a:p>
          <a:p>
            <a:pPr>
              <a:buNone/>
            </a:pPr>
            <a:r>
              <a:rPr lang="hu-HU" sz="1000" dirty="0"/>
              <a:t>	Good </a:t>
            </a:r>
            <a:r>
              <a:rPr lang="hu-HU" sz="1000" dirty="0" err="1"/>
              <a:t>Shepherd</a:t>
            </a:r>
            <a:r>
              <a:rPr lang="hu-HU" sz="1000" dirty="0"/>
              <a:t> </a:t>
            </a:r>
            <a:r>
              <a:rPr lang="hu-HU" sz="1000" dirty="0" err="1"/>
              <a:t>church</a:t>
            </a:r>
            <a:r>
              <a:rPr lang="hu-HU" sz="1000" dirty="0"/>
              <a:t>, Brooklyn (NY, USA)</a:t>
            </a:r>
          </a:p>
          <a:p>
            <a:pPr>
              <a:buNone/>
            </a:pPr>
            <a:r>
              <a:rPr lang="hu-HU" sz="1000" dirty="0" err="1"/>
              <a:t>Eastman</a:t>
            </a:r>
            <a:r>
              <a:rPr lang="hu-HU" sz="1000" dirty="0"/>
              <a:t> </a:t>
            </a:r>
            <a:r>
              <a:rPr lang="hu-HU" sz="1000" dirty="0" err="1"/>
              <a:t>Community</a:t>
            </a:r>
            <a:r>
              <a:rPr lang="hu-HU" sz="1000" dirty="0"/>
              <a:t> </a:t>
            </a:r>
            <a:r>
              <a:rPr lang="hu-HU" sz="1000" dirty="0" smtClean="0"/>
              <a:t>sorozat </a:t>
            </a:r>
            <a:r>
              <a:rPr lang="hu-HU" sz="1000" dirty="0"/>
              <a:t>(2014.10.17.)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err="1"/>
              <a:t>First</a:t>
            </a:r>
            <a:r>
              <a:rPr lang="hu-HU" sz="1000" dirty="0"/>
              <a:t> </a:t>
            </a:r>
            <a:r>
              <a:rPr lang="hu-HU" sz="1000" dirty="0" err="1"/>
              <a:t>Baptist</a:t>
            </a:r>
            <a:r>
              <a:rPr lang="hu-HU" sz="1000" dirty="0"/>
              <a:t> </a:t>
            </a:r>
            <a:r>
              <a:rPr lang="hu-HU" sz="1000" dirty="0" err="1"/>
              <a:t>church</a:t>
            </a:r>
            <a:r>
              <a:rPr lang="hu-HU" sz="1000" dirty="0"/>
              <a:t>, Fairport (NY, USA)</a:t>
            </a:r>
          </a:p>
          <a:p>
            <a:pPr>
              <a:buNone/>
            </a:pPr>
            <a:r>
              <a:rPr lang="hu-HU" sz="1000" dirty="0" err="1"/>
              <a:t>Musica</a:t>
            </a:r>
            <a:r>
              <a:rPr lang="hu-HU" sz="1000" dirty="0"/>
              <a:t> d’</a:t>
            </a:r>
            <a:r>
              <a:rPr lang="hu-HU" sz="1000" dirty="0" err="1"/>
              <a:t>organo</a:t>
            </a:r>
            <a:r>
              <a:rPr lang="hu-HU" sz="1000" dirty="0"/>
              <a:t> </a:t>
            </a:r>
            <a:r>
              <a:rPr lang="hu-HU" sz="1000" dirty="0" err="1"/>
              <a:t>ungherese</a:t>
            </a:r>
            <a:r>
              <a:rPr lang="hu-HU" sz="1000" dirty="0"/>
              <a:t> (2014.07.02-04.)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err="1"/>
              <a:t>Chiesa</a:t>
            </a:r>
            <a:r>
              <a:rPr lang="hu-HU" sz="1000" dirty="0"/>
              <a:t> S. Anna, </a:t>
            </a:r>
            <a:r>
              <a:rPr lang="hu-HU" sz="1000" dirty="0" err="1"/>
              <a:t>Onno</a:t>
            </a:r>
            <a:r>
              <a:rPr lang="hu-HU" sz="1000" dirty="0"/>
              <a:t> / </a:t>
            </a:r>
            <a:r>
              <a:rPr lang="hu-HU" sz="1000" dirty="0" err="1" smtClean="0"/>
              <a:t>Basilica</a:t>
            </a:r>
            <a:r>
              <a:rPr lang="hu-HU" sz="1000" dirty="0" smtClean="0"/>
              <a:t>, </a:t>
            </a:r>
            <a:r>
              <a:rPr lang="hu-HU" sz="1000" dirty="0" err="1"/>
              <a:t>Lecco</a:t>
            </a:r>
            <a:r>
              <a:rPr lang="hu-HU" sz="1000" dirty="0"/>
              <a:t>, ITA</a:t>
            </a:r>
          </a:p>
          <a:p>
            <a:pPr>
              <a:buNone/>
            </a:pPr>
            <a:r>
              <a:rPr lang="hu-HU" sz="1000" dirty="0"/>
              <a:t>VI. Egyházzenei Fesztivál (2013.06.27-29.)</a:t>
            </a:r>
          </a:p>
          <a:p>
            <a:pPr>
              <a:buNone/>
            </a:pPr>
            <a:r>
              <a:rPr lang="hu-HU" sz="1000" dirty="0"/>
              <a:t>	Bazilika, Pécs</a:t>
            </a:r>
          </a:p>
          <a:p>
            <a:pPr>
              <a:buNone/>
            </a:pPr>
            <a:r>
              <a:rPr lang="hu-HU" sz="1000" dirty="0" err="1"/>
              <a:t>Lisznyay</a:t>
            </a:r>
            <a:r>
              <a:rPr lang="hu-HU" sz="1000" dirty="0"/>
              <a:t> 100 emlékkoncert (2013.05.06.)</a:t>
            </a:r>
          </a:p>
          <a:p>
            <a:pPr>
              <a:buNone/>
            </a:pPr>
            <a:r>
              <a:rPr lang="hu-HU" sz="1000" dirty="0"/>
              <a:t>	Terézvárosi templom, </a:t>
            </a:r>
            <a:r>
              <a:rPr lang="hu-HU" sz="1000" dirty="0" smtClean="0"/>
              <a:t>Budapest</a:t>
            </a:r>
          </a:p>
          <a:p>
            <a:pPr>
              <a:buNone/>
            </a:pPr>
            <a:r>
              <a:rPr lang="hu-HU" sz="1000" dirty="0" smtClean="0"/>
              <a:t>23. Bach hét (2012.06.07.)</a:t>
            </a:r>
          </a:p>
          <a:p>
            <a:pPr>
              <a:buNone/>
            </a:pPr>
            <a:r>
              <a:rPr lang="hu-HU" sz="1000" dirty="0"/>
              <a:t>	</a:t>
            </a:r>
            <a:r>
              <a:rPr lang="hu-HU" sz="1000" dirty="0" smtClean="0"/>
              <a:t>Deák téri templom, Budapest</a:t>
            </a:r>
            <a:endParaRPr lang="hu-HU" sz="1000" dirty="0"/>
          </a:p>
          <a:p>
            <a:endParaRPr lang="hu-HU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856</Words>
  <Application>Microsoft Office PowerPoint</Application>
  <PresentationFormat>Diavetítés a képernyőre (4:3 oldalarány)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Urbánus</vt:lpstr>
      <vt:lpstr>dr. Balatoni Sándor</vt:lpstr>
      <vt:lpstr>Személyes adatok</vt:lpstr>
      <vt:lpstr>Felsőfokú szakmai végzettségek</vt:lpstr>
      <vt:lpstr>Szakmai tevékenység</vt:lpstr>
      <vt:lpstr>Díjak, kitüntetések</vt:lpstr>
      <vt:lpstr>Jelentősebb előadások I.</vt:lpstr>
      <vt:lpstr>Jelentősebb előadások II.</vt:lpstr>
      <vt:lpstr>Jelentősebb előadások III.</vt:lpstr>
      <vt:lpstr>Jelentősebb koncertek orgonistaként</vt:lpstr>
      <vt:lpstr>Jelentősebb bemutatott oratorikus/szimfonikus művek</vt:lpstr>
      <vt:lpstr>Szóló lemezek</vt:lpstr>
      <vt:lpstr>Szóló lemezek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Balatoni Sándor</dc:title>
  <dc:creator>Sanca</dc:creator>
  <cp:lastModifiedBy>Sanyi</cp:lastModifiedBy>
  <cp:revision>32</cp:revision>
  <dcterms:created xsi:type="dcterms:W3CDTF">2018-05-15T20:12:34Z</dcterms:created>
  <dcterms:modified xsi:type="dcterms:W3CDTF">2023-03-09T10:20:19Z</dcterms:modified>
</cp:coreProperties>
</file>