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Open Sans" panose="020B0604020202020204" charset="0"/>
      <p:regular r:id="rId18"/>
      <p:bold r:id="rId19"/>
      <p:italic r:id="rId20"/>
      <p:boldItalic r:id="rId21"/>
    </p:embeddedFont>
    <p:embeddedFont>
      <p:font typeface="Impact" panose="020B0806030902050204" pitchFamily="3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3" d="100"/>
          <a:sy n="83" d="100"/>
        </p:scale>
        <p:origin x="-36" y="-2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dfdb8ed6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dfdb8ed6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dfdb8ed6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1dfdb8ed6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dfdb8ed61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dfdb8ed61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dfdb8ed6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1dfdb8ed6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dfdb8ed61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dfdb8ed61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dfdb8ed61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1dfdb8ed61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d60ee7425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d60ee7425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1d60ee7425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1d60ee7425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d60ee7425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1d60ee7425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1d60ee7425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1d60ee7425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d60ee7425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1d60ee7425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1d60ee7425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1d60ee7425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1dfdb8ed6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1dfdb8ed6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dfdb8ed6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dfdb8ed6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339825" y="1565830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rgbClr val="666666"/>
                </a:solidFill>
              </a:rPr>
              <a:t>Olt Tamás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886550" y="2988800"/>
            <a:ext cx="36798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színész, rendező, színdarabíró</a:t>
            </a:r>
            <a:endParaRPr sz="24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5162000" y="1165625"/>
            <a:ext cx="734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2932" y="0"/>
            <a:ext cx="205438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148025" y="4255425"/>
            <a:ext cx="53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7" name="Google Shape;127;p22"/>
          <p:cNvSpPr txBox="1"/>
          <p:nvPr/>
        </p:nvSpPr>
        <p:spPr>
          <a:xfrm>
            <a:off x="8196300" y="1239625"/>
            <a:ext cx="734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2"/>
          <p:cNvSpPr txBox="1"/>
          <p:nvPr/>
        </p:nvSpPr>
        <p:spPr>
          <a:xfrm>
            <a:off x="3817391" y="401940"/>
            <a:ext cx="1672041" cy="433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dirty="0">
                <a:solidFill>
                  <a:schemeClr val="dk1"/>
                </a:solidFill>
              </a:rPr>
              <a:t>Best European Dramatic Feature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i="1" dirty="0">
                <a:solidFill>
                  <a:schemeClr val="dk1"/>
                </a:solidFill>
              </a:rPr>
              <a:t>Paris</a:t>
            </a:r>
            <a:endParaRPr sz="1800" i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 smtClean="0">
                <a:solidFill>
                  <a:schemeClr val="dk1"/>
                </a:solidFill>
              </a:rPr>
              <a:t>Best </a:t>
            </a:r>
            <a:r>
              <a:rPr lang="hu-HU" sz="1800" dirty="0" err="1" smtClean="0">
                <a:solidFill>
                  <a:schemeClr val="dk1"/>
                </a:solidFill>
              </a:rPr>
              <a:t>Feature</a:t>
            </a:r>
            <a:r>
              <a:rPr lang="hu-HU" sz="1800" dirty="0" smtClean="0">
                <a:solidFill>
                  <a:schemeClr val="dk1"/>
                </a:solidFill>
              </a:rPr>
              <a:t> Film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i="1" dirty="0">
                <a:solidFill>
                  <a:schemeClr val="dk1"/>
                </a:solidFill>
              </a:rPr>
              <a:t>Washington</a:t>
            </a:r>
            <a:endParaRPr sz="1800" i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i="1" dirty="0">
                <a:solidFill>
                  <a:schemeClr val="dk1"/>
                </a:solidFill>
              </a:rPr>
              <a:t>Berlin</a:t>
            </a:r>
            <a:endParaRPr sz="1800" i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i="1" dirty="0">
                <a:solidFill>
                  <a:schemeClr val="dk1"/>
                </a:solidFill>
              </a:rPr>
              <a:t>Warsaw</a:t>
            </a:r>
            <a:endParaRPr sz="1800" i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dirty="0" smtClean="0">
                <a:solidFill>
                  <a:schemeClr val="dk1"/>
                </a:solidFill>
              </a:rPr>
              <a:t>See FF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dirty="0" smtClean="0">
                <a:solidFill>
                  <a:schemeClr val="dk1"/>
                </a:solidFill>
              </a:rPr>
              <a:t>Legjobb zene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i="1" dirty="0">
                <a:solidFill>
                  <a:schemeClr val="dk1"/>
                </a:solidFill>
              </a:rPr>
              <a:t>Magyar Mozgókép fesztivál</a:t>
            </a:r>
            <a:endParaRPr sz="1800" i="1" dirty="0">
              <a:solidFill>
                <a:schemeClr val="dk1"/>
              </a:solidFill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589350"/>
            <a:ext cx="3950623" cy="155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80975"/>
            <a:ext cx="3825274" cy="208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2164950"/>
            <a:ext cx="3825276" cy="155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19" y="0"/>
            <a:ext cx="3674302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 rotWithShape="1">
          <a:blip r:embed="rId3">
            <a:alphaModFix/>
          </a:blip>
          <a:srcRect b="11213"/>
          <a:stretch/>
        </p:blipFill>
        <p:spPr>
          <a:xfrm>
            <a:off x="-3" y="0"/>
            <a:ext cx="9144003" cy="541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/>
        </p:nvSpPr>
        <p:spPr>
          <a:xfrm>
            <a:off x="2748070" y="-90545"/>
            <a:ext cx="5772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u" sz="2600" dirty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Eddig bemutatott színművei</a:t>
            </a:r>
            <a:endParaRPr sz="2600" dirty="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189025" y="770025"/>
            <a:ext cx="8159400" cy="4924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Ülni állni ölni halni 2007. Móricz Zsigmond 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A lélek hossza 2009. Móricz Zsigmond 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Déryné hadművelet 2010. Móricz Zsigmond Színház, 2019. Gózon Gyula Kamaraszínház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Absinth 2013. Csokonai Színház, 2020 Marosvásárhelyi Nemzeti 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Hét randi 2013. Csokonai Színház, 2021. Zenthe Ferenc 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Öngyilkosok klubja 2014. Beregszászi Illyés Gyula Magyar Nemzeti 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Tetszettek volna forradalmat csinálni 2014. Váci Dunakanyar 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Minden kezdet nehéz hát még a versenyzongora 2014. Váci Dunakanyar 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Taurin Trauma 2015. Móricz Zsigmond 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Megadom magam 2016. Váci Dunakanyar 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Szájon lőtt tigris 2017. Nemzeti 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A Koncert avagy semmi sem tökéletes 2018. Csiky Gergely 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Korai menyegző 2019. Csiky Gergely 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Tüskevár (társszerző) 2020. Csiky Gergely 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Új stílusgyakorlatok (társszerző) 2020. Móricz Zsigmond 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Madagascar (műfordító) 2021. Csiky Gergely Színház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</a:rPr>
              <a:t>· Minden jegy elkelt 2022. Győri Nemzeti </a:t>
            </a:r>
            <a:r>
              <a:rPr lang="hu" dirty="0" smtClean="0">
                <a:solidFill>
                  <a:schemeClr val="dk1"/>
                </a:solidFill>
              </a:rPr>
              <a:t>Színház</a:t>
            </a:r>
          </a:p>
          <a:p>
            <a:pPr lvl="0"/>
            <a:r>
              <a:rPr lang="hu-HU" dirty="0">
                <a:solidFill>
                  <a:schemeClr val="dk1"/>
                </a:solidFill>
              </a:rPr>
              <a:t>· Mesterkód 2022. Papp László Sportaréna</a:t>
            </a:r>
          </a:p>
          <a:p>
            <a:pPr lvl="0"/>
            <a:r>
              <a:rPr lang="hu-HU" dirty="0">
                <a:solidFill>
                  <a:schemeClr val="dk1"/>
                </a:solidFill>
              </a:rPr>
              <a:t>· Nagymester 2023. Karinthy Színház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4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4"/>
          <p:cNvSpPr txBox="1"/>
          <p:nvPr/>
        </p:nvSpPr>
        <p:spPr>
          <a:xfrm>
            <a:off x="4669555" y="24656"/>
            <a:ext cx="3669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800" dirty="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Főbb rendezései</a:t>
            </a:r>
            <a:endParaRPr sz="2800" dirty="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6" name="Google Shape;146;p24"/>
          <p:cNvSpPr txBox="1"/>
          <p:nvPr/>
        </p:nvSpPr>
        <p:spPr>
          <a:xfrm>
            <a:off x="53340" y="640256"/>
            <a:ext cx="7308300" cy="406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hu-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Bánk Bán 2022. Csiky Gergely </a:t>
            </a:r>
            <a:r>
              <a:rPr lang="hu-HU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Színház</a:t>
            </a:r>
          </a:p>
          <a:p>
            <a:r>
              <a:rPr lang="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Minden jegy elkelt 2022. Győri Nemzeti </a:t>
            </a:r>
            <a:r>
              <a:rPr lang="hu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Színház</a:t>
            </a:r>
          </a:p>
          <a:p>
            <a:r>
              <a:rPr lang="hu-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Csárdáskirálynő 2021. Csiky Gergely </a:t>
            </a:r>
            <a:r>
              <a:rPr lang="hu-HU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Színház</a:t>
            </a:r>
            <a:endParaRPr lang="hu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dirty="0" smtClean="0">
                <a:solidFill>
                  <a:schemeClr val="dk1"/>
                </a:solidFill>
              </a:rPr>
              <a:t>· Diótörő 2017. Móricz Zsigmond Színház</a:t>
            </a:r>
            <a:endParaRPr lang="hu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Öngyilkosok klubja 2014. Beregszászi Illyés Gyula Magyar Nemzeti </a:t>
            </a:r>
            <a:r>
              <a:rPr lang="hu-HU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Színház</a:t>
            </a:r>
          </a:p>
          <a:p>
            <a:r>
              <a:rPr lang="hu-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I Love U, de jó vagy légy más 2016. Móricz Zsigmond </a:t>
            </a:r>
            <a:r>
              <a:rPr lang="hu-HU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Színház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Ülni, állni, ölni, halni 2007. Móricz Zsigmond </a:t>
            </a:r>
            <a:r>
              <a:rPr lang="hu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Színház</a:t>
            </a:r>
          </a:p>
          <a:p>
            <a:r>
              <a:rPr lang="hu-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hu-HU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Absinth</a:t>
            </a:r>
            <a:r>
              <a:rPr lang="hu-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2020. Marosvásárhelyi Nemzeti </a:t>
            </a:r>
            <a:r>
              <a:rPr lang="hu-HU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Színház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lélek hossza 2009. Móricz Zsigmond Színház</a:t>
            </a:r>
            <a:endParaRPr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Taurin Trauma 2015. Móricz Zsigmond Színház</a:t>
            </a:r>
            <a:endParaRPr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Szájon lőtt tigris 2017. Nemzeti Színház</a:t>
            </a:r>
            <a:endParaRPr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Korai menyegző 2019. Csiky Gergely Színház</a:t>
            </a:r>
            <a:endParaRPr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Tüskevár 2020. Csiky Gergely Színház</a:t>
            </a:r>
            <a:endParaRPr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Madagascar 2021. Csiky Gergely Színház</a:t>
            </a:r>
            <a:endParaRPr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Minden jegy elkelt 2022. Győri Nemzeti </a:t>
            </a:r>
            <a:r>
              <a:rPr lang="hu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Színház</a:t>
            </a:r>
          </a:p>
          <a:p>
            <a:pPr lvl="0"/>
            <a:r>
              <a:rPr lang="hu-HU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</a:t>
            </a:r>
            <a:r>
              <a:rPr lang="hu-HU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Nagymester 2023. Karinthy Színház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 smtClean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5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/>
          <p:nvPr/>
        </p:nvSpPr>
        <p:spPr>
          <a:xfrm>
            <a:off x="1776175" y="388550"/>
            <a:ext cx="395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5"/>
          <p:cNvSpPr txBox="1"/>
          <p:nvPr/>
        </p:nvSpPr>
        <p:spPr>
          <a:xfrm>
            <a:off x="1424650" y="257784"/>
            <a:ext cx="6753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3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Főbb  szerepei</a:t>
            </a:r>
            <a:endParaRPr sz="3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4" name="Google Shape;154;p25"/>
          <p:cNvSpPr txBox="1"/>
          <p:nvPr/>
        </p:nvSpPr>
        <p:spPr>
          <a:xfrm>
            <a:off x="277525" y="1350625"/>
            <a:ext cx="8233200" cy="320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hu-HU" dirty="0">
                <a:solidFill>
                  <a:schemeClr val="dk1"/>
                </a:solidFill>
              </a:rPr>
              <a:t>· </a:t>
            </a:r>
            <a:r>
              <a:rPr lang="hu-HU" dirty="0" err="1">
                <a:solidFill>
                  <a:schemeClr val="dk1"/>
                </a:solidFill>
              </a:rPr>
              <a:t>Lopahin</a:t>
            </a:r>
            <a:r>
              <a:rPr lang="hu-HU" dirty="0">
                <a:solidFill>
                  <a:schemeClr val="dk1"/>
                </a:solidFill>
              </a:rPr>
              <a:t> (Csehov: Meggyeskert) </a:t>
            </a:r>
          </a:p>
          <a:p>
            <a:r>
              <a:rPr lang="hu-HU" dirty="0">
                <a:solidFill>
                  <a:schemeClr val="dk1"/>
                </a:solidFill>
              </a:rPr>
              <a:t>· </a:t>
            </a:r>
            <a:r>
              <a:rPr lang="hu-HU" dirty="0" err="1">
                <a:solidFill>
                  <a:schemeClr val="dk1"/>
                </a:solidFill>
              </a:rPr>
              <a:t>Arnolphe</a:t>
            </a:r>
            <a:r>
              <a:rPr lang="hu-HU" dirty="0">
                <a:solidFill>
                  <a:schemeClr val="dk1"/>
                </a:solidFill>
              </a:rPr>
              <a:t> (</a:t>
            </a:r>
            <a:r>
              <a:rPr lang="hu-HU" dirty="0" err="1">
                <a:solidFill>
                  <a:schemeClr val="dk1"/>
                </a:solidFill>
              </a:rPr>
              <a:t>Moliere</a:t>
            </a:r>
            <a:r>
              <a:rPr lang="hu-HU" dirty="0">
                <a:solidFill>
                  <a:schemeClr val="dk1"/>
                </a:solidFill>
              </a:rPr>
              <a:t>: Nők iskolája) </a:t>
            </a:r>
            <a:endParaRPr lang="hu-HU" b="1" dirty="0">
              <a:solidFill>
                <a:schemeClr val="dk1"/>
              </a:solidFill>
            </a:endParaRPr>
          </a:p>
          <a:p>
            <a:pPr lvl="0"/>
            <a:r>
              <a:rPr lang="hu-HU" dirty="0">
                <a:solidFill>
                  <a:schemeClr val="dk1"/>
                </a:solidFill>
              </a:rPr>
              <a:t>· Pilátus (Csíksomlyói Passió) </a:t>
            </a:r>
          </a:p>
          <a:p>
            <a:pPr lvl="0"/>
            <a:r>
              <a:rPr lang="hu-HU" dirty="0">
                <a:solidFill>
                  <a:schemeClr val="dk1"/>
                </a:solidFill>
              </a:rPr>
              <a:t>· Petur Bán (Katona József: Bánk Bán) </a:t>
            </a:r>
          </a:p>
          <a:p>
            <a:pPr lvl="0"/>
            <a:r>
              <a:rPr lang="hu-HU" dirty="0">
                <a:solidFill>
                  <a:schemeClr val="dk1"/>
                </a:solidFill>
              </a:rPr>
              <a:t>· Heródes (Szarka Tamás: Mária) </a:t>
            </a:r>
          </a:p>
          <a:p>
            <a:pPr lvl="0"/>
            <a:r>
              <a:rPr lang="hu-HU" dirty="0">
                <a:solidFill>
                  <a:schemeClr val="dk1"/>
                </a:solidFill>
              </a:rPr>
              <a:t>· </a:t>
            </a:r>
            <a:r>
              <a:rPr lang="hu-HU" dirty="0" err="1">
                <a:solidFill>
                  <a:schemeClr val="dk1"/>
                </a:solidFill>
              </a:rPr>
              <a:t>Árész</a:t>
            </a:r>
            <a:r>
              <a:rPr lang="hu-HU" dirty="0">
                <a:solidFill>
                  <a:schemeClr val="dk1"/>
                </a:solidFill>
              </a:rPr>
              <a:t> (</a:t>
            </a:r>
            <a:r>
              <a:rPr lang="hu-HU" dirty="0" err="1">
                <a:solidFill>
                  <a:schemeClr val="dk1"/>
                </a:solidFill>
              </a:rPr>
              <a:t>Stanislav</a:t>
            </a:r>
            <a:r>
              <a:rPr lang="hu-HU" dirty="0">
                <a:solidFill>
                  <a:schemeClr val="dk1"/>
                </a:solidFill>
              </a:rPr>
              <a:t> </a:t>
            </a:r>
            <a:r>
              <a:rPr lang="hu-HU" dirty="0" err="1">
                <a:solidFill>
                  <a:schemeClr val="dk1"/>
                </a:solidFill>
              </a:rPr>
              <a:t>Wyspianski</a:t>
            </a:r>
            <a:r>
              <a:rPr lang="hu-HU" dirty="0">
                <a:solidFill>
                  <a:schemeClr val="dk1"/>
                </a:solidFill>
              </a:rPr>
              <a:t>: Novemberi Éj) </a:t>
            </a:r>
          </a:p>
          <a:p>
            <a:pPr lvl="0"/>
            <a:r>
              <a:rPr lang="hu-HU" dirty="0">
                <a:solidFill>
                  <a:schemeClr val="dk1"/>
                </a:solidFill>
              </a:rPr>
              <a:t>· Vitéz László (Weöres Sándor: Holdbéli csónakos) </a:t>
            </a:r>
          </a:p>
          <a:p>
            <a:pPr lvl="0"/>
            <a:r>
              <a:rPr lang="hu-HU" dirty="0">
                <a:solidFill>
                  <a:schemeClr val="dk1"/>
                </a:solidFill>
              </a:rPr>
              <a:t>· </a:t>
            </a:r>
            <a:r>
              <a:rPr lang="hu-HU" dirty="0" err="1">
                <a:solidFill>
                  <a:schemeClr val="dk1"/>
                </a:solidFill>
              </a:rPr>
              <a:t>Guiche</a:t>
            </a:r>
            <a:r>
              <a:rPr lang="hu-HU" dirty="0">
                <a:solidFill>
                  <a:schemeClr val="dk1"/>
                </a:solidFill>
              </a:rPr>
              <a:t> gróf (Rostand: Cyrano de </a:t>
            </a:r>
            <a:r>
              <a:rPr lang="hu-HU" dirty="0" err="1">
                <a:solidFill>
                  <a:schemeClr val="dk1"/>
                </a:solidFill>
              </a:rPr>
              <a:t>Bergerac</a:t>
            </a:r>
            <a:endParaRPr lang="hu-HU" dirty="0">
              <a:solidFill>
                <a:schemeClr val="dk1"/>
              </a:solidFill>
            </a:endParaRPr>
          </a:p>
          <a:p>
            <a:pPr lvl="0"/>
            <a:r>
              <a:rPr lang="hu-HU" dirty="0">
                <a:solidFill>
                  <a:schemeClr val="dk1"/>
                </a:solidFill>
              </a:rPr>
              <a:t>· </a:t>
            </a:r>
            <a:r>
              <a:rPr lang="hu-HU" dirty="0" err="1">
                <a:solidFill>
                  <a:schemeClr val="dk1"/>
                </a:solidFill>
              </a:rPr>
              <a:t>Fejenagy</a:t>
            </a:r>
            <a:r>
              <a:rPr lang="hu-HU" dirty="0">
                <a:solidFill>
                  <a:schemeClr val="dk1"/>
                </a:solidFill>
              </a:rPr>
              <a:t> (Petőfi Sándor: A helység kalapácsa)</a:t>
            </a:r>
          </a:p>
          <a:p>
            <a:pPr lvl="0"/>
            <a:r>
              <a:rPr lang="hu-HU" dirty="0">
                <a:solidFill>
                  <a:schemeClr val="dk1"/>
                </a:solidFill>
              </a:rPr>
              <a:t>· VIII. Henrik (</a:t>
            </a:r>
            <a:r>
              <a:rPr lang="hu-HU" dirty="0" err="1">
                <a:solidFill>
                  <a:schemeClr val="dk1"/>
                </a:solidFill>
              </a:rPr>
              <a:t>Foszter</a:t>
            </a:r>
            <a:r>
              <a:rPr lang="hu-HU" dirty="0">
                <a:solidFill>
                  <a:schemeClr val="dk1"/>
                </a:solidFill>
              </a:rPr>
              <a:t>‑Mohácsi: I. Erzsébet) </a:t>
            </a:r>
          </a:p>
          <a:p>
            <a:pPr lvl="0"/>
            <a:r>
              <a:rPr lang="hu-HU" dirty="0">
                <a:solidFill>
                  <a:schemeClr val="dk1"/>
                </a:solidFill>
              </a:rPr>
              <a:t>· Simon Péter (</a:t>
            </a:r>
            <a:r>
              <a:rPr lang="hu-HU" dirty="0" err="1">
                <a:solidFill>
                  <a:schemeClr val="dk1"/>
                </a:solidFill>
              </a:rPr>
              <a:t>Dés‑Nemes‑Böhm‑Korcsmáros‑Horváth:Valahol</a:t>
            </a:r>
            <a:r>
              <a:rPr lang="hu-HU" dirty="0">
                <a:solidFill>
                  <a:schemeClr val="dk1"/>
                </a:solidFill>
              </a:rPr>
              <a:t> Európában) </a:t>
            </a:r>
          </a:p>
          <a:p>
            <a:pPr lvl="0"/>
            <a:r>
              <a:rPr lang="hu-HU" dirty="0">
                <a:solidFill>
                  <a:schemeClr val="dk1"/>
                </a:solidFill>
              </a:rPr>
              <a:t>· Konferanszié (</a:t>
            </a:r>
            <a:r>
              <a:rPr lang="hu-HU" dirty="0" err="1">
                <a:solidFill>
                  <a:schemeClr val="dk1"/>
                </a:solidFill>
              </a:rPr>
              <a:t>Kander</a:t>
            </a:r>
            <a:r>
              <a:rPr lang="hu-HU" dirty="0">
                <a:solidFill>
                  <a:schemeClr val="dk1"/>
                </a:solidFill>
              </a:rPr>
              <a:t>‑ </a:t>
            </a:r>
            <a:r>
              <a:rPr lang="hu-HU" dirty="0" err="1">
                <a:solidFill>
                  <a:schemeClr val="dk1"/>
                </a:solidFill>
              </a:rPr>
              <a:t>Ebb</a:t>
            </a:r>
            <a:r>
              <a:rPr lang="hu-HU" dirty="0">
                <a:solidFill>
                  <a:schemeClr val="dk1"/>
                </a:solidFill>
              </a:rPr>
              <a:t>: Kabaré)</a:t>
            </a:r>
          </a:p>
          <a:p>
            <a:pPr lvl="0"/>
            <a:r>
              <a:rPr lang="hu-HU" dirty="0">
                <a:solidFill>
                  <a:schemeClr val="dk1"/>
                </a:solidFill>
              </a:rPr>
              <a:t>· </a:t>
            </a:r>
            <a:r>
              <a:rPr lang="hu-HU" dirty="0" err="1">
                <a:solidFill>
                  <a:schemeClr val="dk1"/>
                </a:solidFill>
              </a:rPr>
              <a:t>Szaurosz</a:t>
            </a:r>
            <a:r>
              <a:rPr lang="hu-HU" dirty="0">
                <a:solidFill>
                  <a:schemeClr val="dk1"/>
                </a:solidFill>
              </a:rPr>
              <a:t> (Tasnádi István: Fédra </a:t>
            </a:r>
            <a:r>
              <a:rPr lang="hu-HU" dirty="0" err="1">
                <a:solidFill>
                  <a:schemeClr val="dk1"/>
                </a:solidFill>
              </a:rPr>
              <a:t>Fittness</a:t>
            </a:r>
            <a:r>
              <a:rPr lang="hu-HU" dirty="0">
                <a:solidFill>
                  <a:schemeClr val="dk1"/>
                </a:solidFill>
              </a:rPr>
              <a:t>) </a:t>
            </a:r>
          </a:p>
          <a:p>
            <a:pPr lvl="0"/>
            <a:r>
              <a:rPr lang="hu-HU" dirty="0">
                <a:solidFill>
                  <a:schemeClr val="dk1"/>
                </a:solidFill>
              </a:rPr>
              <a:t>· </a:t>
            </a:r>
            <a:r>
              <a:rPr lang="hu-HU" dirty="0" err="1">
                <a:solidFill>
                  <a:schemeClr val="dk1"/>
                </a:solidFill>
              </a:rPr>
              <a:t>Dimitrij</a:t>
            </a:r>
            <a:r>
              <a:rPr lang="hu-HU" dirty="0">
                <a:solidFill>
                  <a:schemeClr val="dk1"/>
                </a:solidFill>
              </a:rPr>
              <a:t> </a:t>
            </a:r>
            <a:r>
              <a:rPr lang="hu-HU" dirty="0" err="1">
                <a:solidFill>
                  <a:schemeClr val="dk1"/>
                </a:solidFill>
              </a:rPr>
              <a:t>Karamazov</a:t>
            </a:r>
            <a:r>
              <a:rPr lang="hu-HU" dirty="0">
                <a:solidFill>
                  <a:schemeClr val="dk1"/>
                </a:solidFill>
              </a:rPr>
              <a:t> (Dosztojevszkij‑</a:t>
            </a:r>
            <a:r>
              <a:rPr lang="hu-HU" dirty="0" err="1">
                <a:solidFill>
                  <a:schemeClr val="dk1"/>
                </a:solidFill>
              </a:rPr>
              <a:t>Crane</a:t>
            </a:r>
            <a:r>
              <a:rPr lang="hu-HU" dirty="0">
                <a:solidFill>
                  <a:schemeClr val="dk1"/>
                </a:solidFill>
              </a:rPr>
              <a:t>: </a:t>
            </a:r>
            <a:r>
              <a:rPr lang="hu-HU" dirty="0" err="1">
                <a:solidFill>
                  <a:schemeClr val="dk1"/>
                </a:solidFill>
              </a:rPr>
              <a:t>Karamazov</a:t>
            </a:r>
            <a:r>
              <a:rPr lang="hu-HU" dirty="0">
                <a:solidFill>
                  <a:schemeClr val="dk1"/>
                </a:solidFill>
              </a:rPr>
              <a:t> testvérek) </a:t>
            </a:r>
            <a:endParaRPr lang="hu-HU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6"/>
          <p:cNvPicPr preferRelativeResize="0"/>
          <p:nvPr/>
        </p:nvPicPr>
        <p:blipFill rotWithShape="1">
          <a:blip r:embed="rId3">
            <a:alphaModFix/>
          </a:blip>
          <a:srcRect r="8958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 txBox="1"/>
          <p:nvPr/>
        </p:nvSpPr>
        <p:spPr>
          <a:xfrm>
            <a:off x="499550" y="296025"/>
            <a:ext cx="466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6"/>
          <p:cNvSpPr txBox="1"/>
          <p:nvPr/>
        </p:nvSpPr>
        <p:spPr>
          <a:xfrm>
            <a:off x="222025" y="566700"/>
            <a:ext cx="7341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3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Főbb filmes szerepei</a:t>
            </a:r>
            <a:endParaRPr sz="35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2" name="Google Shape;162;p26"/>
          <p:cNvSpPr txBox="1"/>
          <p:nvPr/>
        </p:nvSpPr>
        <p:spPr>
          <a:xfrm>
            <a:off x="314500" y="1294200"/>
            <a:ext cx="54765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1"/>
                </a:solidFill>
              </a:rPr>
              <a:t>· L'île aux trésors- Kincses sziget  (2007)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1"/>
                </a:solidFill>
              </a:rPr>
              <a:t>· A zsidónegyed,  (2008)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1"/>
                </a:solidFill>
              </a:rPr>
              <a:t>· A rögöcsei csoda, (2014)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1"/>
                </a:solidFill>
              </a:rPr>
              <a:t>· Kincsem, (2017)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1"/>
                </a:solidFill>
              </a:rPr>
              <a:t>· Valami Amerika 3, (2018)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1"/>
                </a:solidFill>
              </a:rPr>
              <a:t>· Fekete emberek, (2018)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1"/>
                </a:solidFill>
              </a:rPr>
              <a:t>· Mi kis falunk, (2018)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1"/>
                </a:solidFill>
              </a:rPr>
              <a:t>· Ransom- Váltságdíj, (2019)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1"/>
                </a:solidFill>
              </a:rPr>
              <a:t>· The Witcher Vaják, (2019)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1"/>
                </a:solidFill>
              </a:rPr>
              <a:t>· Cellamesék, (2021)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63" name="Google Shape;163;p26"/>
          <p:cNvSpPr txBox="1"/>
          <p:nvPr/>
        </p:nvSpPr>
        <p:spPr>
          <a:xfrm>
            <a:off x="9250900" y="1998200"/>
            <a:ext cx="734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6"/>
          <p:cNvSpPr txBox="1"/>
          <p:nvPr/>
        </p:nvSpPr>
        <p:spPr>
          <a:xfrm>
            <a:off x="3422825" y="3367325"/>
            <a:ext cx="49956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Filmrendezőként és forgatókönyvíróként</a:t>
            </a:r>
            <a:endParaRPr sz="21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1"/>
                </a:solidFill>
              </a:rPr>
              <a:t>· Korai Menyegző- Játékfilm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1"/>
                </a:solidFill>
              </a:rPr>
              <a:t>· Tüskevár- Tv játék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/>
          <p:cNvPicPr preferRelativeResize="0"/>
          <p:nvPr/>
        </p:nvPicPr>
        <p:blipFill rotWithShape="1">
          <a:blip r:embed="rId3">
            <a:alphaModFix/>
          </a:blip>
          <a:srcRect r="3502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7"/>
          <p:cNvSpPr txBox="1"/>
          <p:nvPr/>
        </p:nvSpPr>
        <p:spPr>
          <a:xfrm>
            <a:off x="2497775" y="222025"/>
            <a:ext cx="5328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3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Díjak és elismerések</a:t>
            </a:r>
            <a:endParaRPr sz="3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71" name="Google Shape;171;p27"/>
          <p:cNvSpPr txBox="1"/>
          <p:nvPr/>
        </p:nvSpPr>
        <p:spPr>
          <a:xfrm>
            <a:off x="138875" y="795575"/>
            <a:ext cx="7687500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>
                <a:solidFill>
                  <a:schemeClr val="dk1"/>
                </a:solidFill>
              </a:rPr>
              <a:t>· Kazinczy‑érem (2003)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>
                <a:solidFill>
                  <a:schemeClr val="dk1"/>
                </a:solidFill>
              </a:rPr>
              <a:t>· Évad‑díj (2008)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>
                <a:solidFill>
                  <a:schemeClr val="dk1"/>
                </a:solidFill>
              </a:rPr>
              <a:t>· Államalapító‑díj (2010)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>
                <a:solidFill>
                  <a:schemeClr val="dk1"/>
                </a:solidFill>
              </a:rPr>
              <a:t>· Kelet‑Magyarország nívódíj (2010)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>
                <a:solidFill>
                  <a:schemeClr val="dk1"/>
                </a:solidFill>
              </a:rPr>
              <a:t>· Thália nyakkendő (2013)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>
                <a:solidFill>
                  <a:schemeClr val="dk1"/>
                </a:solidFill>
              </a:rPr>
              <a:t>· Mensáros‑díj (2014)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>
                <a:solidFill>
                  <a:schemeClr val="dk1"/>
                </a:solidFill>
              </a:rPr>
              <a:t>· Katona József drámaíró pályázat alkotói díja (2013)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>
                <a:solidFill>
                  <a:schemeClr val="dk1"/>
                </a:solidFill>
              </a:rPr>
              <a:t>· Thália Humorfesztivál író‑rendezői különdíj (2016)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>
                <a:solidFill>
                  <a:schemeClr val="dk1"/>
                </a:solidFill>
              </a:rPr>
              <a:t>· Kaleidoszkóp fődíj (2010, 2017)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>
                <a:solidFill>
                  <a:schemeClr val="dk1"/>
                </a:solidFill>
              </a:rPr>
              <a:t>· Belügyminiszteri kitüntetés, a bűnmegelőzési musical megalkotásáért (2017)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>
                <a:solidFill>
                  <a:schemeClr val="dk1"/>
                </a:solidFill>
              </a:rPr>
              <a:t>· Vidéki színházak fesztiválja különdíj (2019)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>
                <a:solidFill>
                  <a:schemeClr val="dk1"/>
                </a:solidFill>
              </a:rPr>
              <a:t>· Dráma a szalonban, kortárs drámajáték legjobb előadás díja, közönségdíj (2021</a:t>
            </a:r>
            <a:r>
              <a:rPr lang="hu" b="1" dirty="0" smtClean="0">
                <a:solidFill>
                  <a:schemeClr val="dk1"/>
                </a:solidFill>
              </a:rPr>
              <a:t>)</a:t>
            </a:r>
          </a:p>
          <a:p>
            <a:r>
              <a:rPr lang="hu-HU" b="1" dirty="0">
                <a:solidFill>
                  <a:schemeClr val="dk1"/>
                </a:solidFill>
              </a:rPr>
              <a:t>· Legjobb film (Korai </a:t>
            </a:r>
            <a:r>
              <a:rPr lang="hu-HU" b="1" dirty="0" err="1">
                <a:solidFill>
                  <a:schemeClr val="dk1"/>
                </a:solidFill>
              </a:rPr>
              <a:t>menygző</a:t>
            </a:r>
            <a:r>
              <a:rPr lang="hu-HU" b="1" dirty="0">
                <a:solidFill>
                  <a:schemeClr val="dk1"/>
                </a:solidFill>
              </a:rPr>
              <a:t>- </a:t>
            </a:r>
            <a:r>
              <a:rPr lang="hu-HU" b="1" dirty="0" err="1">
                <a:solidFill>
                  <a:schemeClr val="dk1"/>
                </a:solidFill>
              </a:rPr>
              <a:t>Écu</a:t>
            </a:r>
            <a:r>
              <a:rPr lang="hu-HU" b="1" dirty="0">
                <a:solidFill>
                  <a:schemeClr val="dk1"/>
                </a:solidFill>
              </a:rPr>
              <a:t> Paris, </a:t>
            </a:r>
            <a:r>
              <a:rPr lang="hu-HU" b="1" dirty="0" err="1">
                <a:solidFill>
                  <a:schemeClr val="dk1"/>
                </a:solidFill>
              </a:rPr>
              <a:t>See</a:t>
            </a:r>
            <a:r>
              <a:rPr lang="hu-HU" b="1" dirty="0">
                <a:solidFill>
                  <a:schemeClr val="dk1"/>
                </a:solidFill>
              </a:rPr>
              <a:t> FF 2022- Berlin)</a:t>
            </a:r>
            <a:endParaRPr lang="hu-HU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1500" y="-129525"/>
            <a:ext cx="4832041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t="113581" r="-23915" b="-137496"/>
          <a:stretch/>
        </p:blipFill>
        <p:spPr>
          <a:xfrm>
            <a:off x="0" y="2266083"/>
            <a:ext cx="6371800" cy="233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800" y="3164475"/>
            <a:ext cx="6027200" cy="19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2172575"/>
            <a:ext cx="3116799" cy="297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525" y="0"/>
            <a:ext cx="4495025" cy="21725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3116800" y="2406925"/>
            <a:ext cx="7345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Képzések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Babarczy László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első kaposvári osztályában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szerzett színész diplomát</a:t>
            </a: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829725" y="28307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2006 óta aktív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hu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Játszik Magyarország számos színházában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hu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vendégszerepel szerte Európában 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hu" sz="22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turnézik Amerikában és Ázsiában</a:t>
            </a: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9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1033300" y="426450"/>
            <a:ext cx="9144000" cy="19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300">
                <a:solidFill>
                  <a:srgbClr val="434343"/>
                </a:solidFill>
                <a:latin typeface="Impact"/>
                <a:ea typeface="Impact"/>
                <a:cs typeface="Impact"/>
                <a:sym typeface="Impact"/>
              </a:rPr>
              <a:t>Drámaórák és tréningek </a:t>
            </a:r>
            <a:endParaRPr sz="4300">
              <a:solidFill>
                <a:srgbClr val="43434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4305250" y="15394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200" b="1">
                <a:solidFill>
                  <a:schemeClr val="dk1"/>
                </a:solidFill>
              </a:rPr>
              <a:t>az elmúlt tizenöt évben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hu" sz="2200" b="1">
                <a:solidFill>
                  <a:schemeClr val="dk1"/>
                </a:solidFill>
              </a:rPr>
              <a:t>több mint száz foglalkozást tartott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hu" sz="2200" b="1">
                <a:solidFill>
                  <a:schemeClr val="dk1"/>
                </a:solidFill>
              </a:rPr>
              <a:t>több mint negyven iskolában</a:t>
            </a:r>
            <a:endParaRPr sz="2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1979700" y="3669575"/>
            <a:ext cx="9960900" cy="24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000">
                <a:latin typeface="Impact"/>
                <a:ea typeface="Impact"/>
                <a:cs typeface="Impact"/>
                <a:sym typeface="Impact"/>
              </a:rPr>
              <a:t>Nemzetközi workshopok </a:t>
            </a:r>
            <a:endParaRPr sz="40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420000" y="1051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chemeClr val="dk1"/>
                </a:solidFill>
              </a:rPr>
              <a:t>Csehország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hu" sz="2000">
                <a:solidFill>
                  <a:schemeClr val="dk1"/>
                </a:solidFill>
              </a:rPr>
              <a:t>Lengyelország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hu" sz="2000">
                <a:solidFill>
                  <a:schemeClr val="dk1"/>
                </a:solidFill>
              </a:rPr>
              <a:t>Szlovákia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hu" sz="2000">
                <a:solidFill>
                  <a:schemeClr val="dk1"/>
                </a:solidFill>
              </a:rPr>
              <a:t>Magyarország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5473700" y="278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latin typeface="Impact"/>
                <a:ea typeface="Impact"/>
                <a:cs typeface="Impact"/>
                <a:sym typeface="Impact"/>
              </a:rPr>
              <a:t>Rendezések</a:t>
            </a:r>
            <a:endParaRPr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5473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Magyarország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Ukrajna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Románia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latin typeface="Impact"/>
                <a:ea typeface="Impact"/>
                <a:cs typeface="Impact"/>
                <a:sym typeface="Impact"/>
              </a:rPr>
              <a:t>Színművek</a:t>
            </a:r>
            <a:endParaRPr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0" y="19110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Több színdarabja is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lefordításra került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Angol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Francia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hu"/>
              <a:t>Román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hu"/>
              <a:t>nyelvekre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2400" y="0"/>
            <a:ext cx="4531600" cy="18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2"/>
            <a:ext cx="4612403" cy="184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842250"/>
            <a:ext cx="2334096" cy="330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34100" y="1842250"/>
            <a:ext cx="4121850" cy="231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34100" y="4160800"/>
            <a:ext cx="4121850" cy="10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55948" y="1336345"/>
            <a:ext cx="2688049" cy="380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077502" cy="296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5000" y="0"/>
            <a:ext cx="4989000" cy="317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5000" y="2901550"/>
            <a:ext cx="4989002" cy="22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7500" y="0"/>
            <a:ext cx="2077500" cy="293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362500"/>
            <a:ext cx="1709125" cy="23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3703825"/>
            <a:ext cx="2257225" cy="14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57225" y="2724600"/>
            <a:ext cx="1897774" cy="24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47078" y="2349734"/>
            <a:ext cx="1709125" cy="2091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737</Words>
  <Application>Microsoft Office PowerPoint</Application>
  <PresentationFormat>Diavetítés a képernyőre (16:9 oldalarány)</PresentationFormat>
  <Paragraphs>121</Paragraphs>
  <Slides>15</Slides>
  <Notes>15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9" baseType="lpstr">
      <vt:lpstr>Arial</vt:lpstr>
      <vt:lpstr>Open Sans</vt:lpstr>
      <vt:lpstr>Impact</vt:lpstr>
      <vt:lpstr>Simple Dark</vt:lpstr>
      <vt:lpstr>Olt Tamás</vt:lpstr>
      <vt:lpstr>PowerPoint-bemutató</vt:lpstr>
      <vt:lpstr>Babarczy László  első kaposvári osztályában szerzett színész diplomát</vt:lpstr>
      <vt:lpstr>Drámaórák és tréningek </vt:lpstr>
      <vt:lpstr>Nemzetközi workshopok </vt:lpstr>
      <vt:lpstr>Rendezések</vt:lpstr>
      <vt:lpstr>Színművek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Olt Tamás</dc:title>
  <dc:creator>Olt Tamás</dc:creator>
  <cp:lastModifiedBy>Olt Tamás</cp:lastModifiedBy>
  <cp:revision>8</cp:revision>
  <dcterms:modified xsi:type="dcterms:W3CDTF">2023-03-17T13:21:00Z</dcterms:modified>
</cp:coreProperties>
</file>