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1" r:id="rId29"/>
    <p:sldId id="283" r:id="rId30"/>
  </p:sldIdLst>
  <p:sldSz cx="10080625" cy="5670550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C0B5C-BC1D-40C8-B948-A8431694CE2A}" type="datetimeFigureOut">
              <a:rPr lang="hu-HU" smtClean="0"/>
              <a:t>2023. 03. 19.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67DF4-9C9E-430A-870E-9DD4A6E775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020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67DF4-9C9E-430A-870E-9DD4A6E77597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263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67DF4-9C9E-430A-870E-9DD4A6E77597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699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936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hu-HU" sz="24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60000" y="1350000"/>
            <a:ext cx="91800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60000" y="3183480"/>
            <a:ext cx="91800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936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hu-HU" sz="24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60000" y="1350000"/>
            <a:ext cx="447948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63760" y="1350000"/>
            <a:ext cx="447948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360000" y="3183480"/>
            <a:ext cx="447948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63760" y="3183480"/>
            <a:ext cx="447948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936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hu-HU" sz="24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60000" y="1350000"/>
            <a:ext cx="29556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463920" y="1350000"/>
            <a:ext cx="29556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567480" y="1350000"/>
            <a:ext cx="29556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360000" y="3183480"/>
            <a:ext cx="29556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463920" y="3183480"/>
            <a:ext cx="29556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567480" y="3183480"/>
            <a:ext cx="29556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936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hu-HU" sz="24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360000" y="1350000"/>
            <a:ext cx="9180000" cy="351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u-HU" sz="2600" b="0" strike="noStrike" spc="-1">
              <a:solidFill>
                <a:srgbClr val="1C1C1C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936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hu-HU" sz="24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60000" y="1350000"/>
            <a:ext cx="918000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936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hu-HU" sz="24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60000" y="1350000"/>
            <a:ext cx="447948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063760" y="1350000"/>
            <a:ext cx="447948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936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hu-HU" sz="2400" b="1" strike="noStrike" spc="-1">
              <a:solidFill>
                <a:srgbClr val="FFFFFF"/>
              </a:solidFill>
              <a:latin typeface="Source Sans Pro Blac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360000" y="270000"/>
            <a:ext cx="9360000" cy="3338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u-HU" sz="2600" b="0" strike="noStrike" spc="-1">
              <a:solidFill>
                <a:srgbClr val="1C1C1C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936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hu-HU" sz="24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60000" y="1350000"/>
            <a:ext cx="447948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63760" y="1350000"/>
            <a:ext cx="447948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360000" y="3183480"/>
            <a:ext cx="447948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936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hu-HU" sz="24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360000" y="1350000"/>
            <a:ext cx="9180000" cy="351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u-HU" sz="2600" b="0" strike="noStrike" spc="-1">
              <a:solidFill>
                <a:srgbClr val="1C1C1C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936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hu-HU" sz="24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60000" y="1350000"/>
            <a:ext cx="447948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63760" y="1350000"/>
            <a:ext cx="447948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63760" y="3183480"/>
            <a:ext cx="447948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936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hu-HU" sz="24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60000" y="1350000"/>
            <a:ext cx="447948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63760" y="1350000"/>
            <a:ext cx="447948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360000" y="3183480"/>
            <a:ext cx="91800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936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hu-HU" sz="24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360000" y="1350000"/>
            <a:ext cx="91800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60000" y="3183480"/>
            <a:ext cx="91800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936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hu-HU" sz="24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60000" y="1350000"/>
            <a:ext cx="447948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5063760" y="1350000"/>
            <a:ext cx="447948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360000" y="3183480"/>
            <a:ext cx="447948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063760" y="3183480"/>
            <a:ext cx="447948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936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hu-HU" sz="24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360000" y="1350000"/>
            <a:ext cx="29556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463920" y="1350000"/>
            <a:ext cx="29556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567480" y="1350000"/>
            <a:ext cx="29556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360000" y="3183480"/>
            <a:ext cx="29556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463920" y="3183480"/>
            <a:ext cx="29556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567480" y="3183480"/>
            <a:ext cx="29556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936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hu-HU" sz="24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60000" y="1350000"/>
            <a:ext cx="918000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936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hu-HU" sz="24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60000" y="1350000"/>
            <a:ext cx="447948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63760" y="1350000"/>
            <a:ext cx="447948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936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hu-HU" sz="2400" b="1" strike="noStrike" spc="-1">
              <a:solidFill>
                <a:srgbClr val="FFFFFF"/>
              </a:solidFill>
              <a:latin typeface="Source Sans Pro Blac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360000" y="270000"/>
            <a:ext cx="9360000" cy="3338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u-HU" sz="2600" b="0" strike="noStrike" spc="-1">
              <a:solidFill>
                <a:srgbClr val="1C1C1C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936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hu-HU" sz="24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60000" y="1350000"/>
            <a:ext cx="447948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760" y="1350000"/>
            <a:ext cx="447948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60000" y="3183480"/>
            <a:ext cx="447948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936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hu-HU" sz="24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60000" y="1350000"/>
            <a:ext cx="447948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63760" y="1350000"/>
            <a:ext cx="447948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63760" y="3183480"/>
            <a:ext cx="447948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936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hu-HU" sz="24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60000" y="1350000"/>
            <a:ext cx="447948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63760" y="1350000"/>
            <a:ext cx="447948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60000" y="3183480"/>
            <a:ext cx="9180000" cy="167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95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0" y="180000"/>
            <a:ext cx="9720000" cy="900000"/>
          </a:xfrm>
          <a:prstGeom prst="rect">
            <a:avLst/>
          </a:prstGeom>
          <a:solidFill>
            <a:srgbClr val="C9211E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7560000" y="5130000"/>
            <a:ext cx="2520000" cy="405000"/>
          </a:xfrm>
          <a:prstGeom prst="rect">
            <a:avLst/>
          </a:prstGeom>
          <a:solidFill>
            <a:srgbClr val="C9211E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900000" y="5130000"/>
            <a:ext cx="6480000" cy="405000"/>
          </a:xfrm>
          <a:prstGeom prst="rect">
            <a:avLst/>
          </a:prstGeom>
          <a:solidFill>
            <a:srgbClr val="B2B2B2"/>
          </a:solidFill>
          <a:ln w="0"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180000" y="5130000"/>
            <a:ext cx="540000" cy="405000"/>
          </a:xfrm>
          <a:prstGeom prst="rect">
            <a:avLst/>
          </a:prstGeom>
          <a:noFill/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60000" y="270000"/>
            <a:ext cx="936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hu-HU" sz="2400" b="1" strike="noStrike" spc="-1">
                <a:solidFill>
                  <a:srgbClr val="FFFFFF"/>
                </a:solidFill>
                <a:latin typeface="Source Sans Pro Black"/>
              </a:rPr>
              <a:t>Címszöveg formátumának szerkesztése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360000" y="1350000"/>
            <a:ext cx="9180000" cy="35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Aft>
                <a:spcPts val="853"/>
              </a:spcAft>
            </a:pPr>
            <a:r>
              <a:rPr lang="hu-HU" sz="1950" b="1" strike="noStrike" spc="-1">
                <a:solidFill>
                  <a:srgbClr val="1C1C1C"/>
                </a:solidFill>
                <a:latin typeface="Source Sans Pro Semibold"/>
              </a:rPr>
              <a:t>Vázlatszöveg formátumának szerkesztése</a:t>
            </a:r>
          </a:p>
          <a:p>
            <a:pPr marL="288000" lvl="1">
              <a:spcAft>
                <a:spcPts val="848"/>
              </a:spcAft>
            </a:pPr>
            <a:r>
              <a:rPr lang="hu-HU" sz="1650" b="0" strike="noStrike" spc="-1">
                <a:solidFill>
                  <a:srgbClr val="1C1C1C"/>
                </a:solidFill>
                <a:latin typeface="Source Sans Pro Light"/>
              </a:rPr>
              <a:t>Második vázlatszint</a:t>
            </a:r>
          </a:p>
          <a:p>
            <a:pPr marL="576000" lvl="2">
              <a:spcAft>
                <a:spcPts val="635"/>
              </a:spcAft>
            </a:pPr>
            <a:r>
              <a:rPr lang="hu-HU" sz="1350" b="0" strike="noStrike" spc="-1">
                <a:solidFill>
                  <a:srgbClr val="1C1C1C"/>
                </a:solidFill>
                <a:latin typeface="Source Sans Pro Light"/>
              </a:rPr>
              <a:t>Harmadik vázlatszint</a:t>
            </a:r>
          </a:p>
          <a:p>
            <a:pPr marL="864000" lvl="3">
              <a:spcAft>
                <a:spcPts val="425"/>
              </a:spcAft>
            </a:pPr>
            <a:r>
              <a:rPr lang="hu-HU" sz="1200" b="0" strike="noStrike" spc="-1">
                <a:solidFill>
                  <a:srgbClr val="1C1C1C"/>
                </a:solidFill>
                <a:latin typeface="Source Sans Pro Light"/>
              </a:rPr>
              <a:t>Negyedik vázlatszint</a:t>
            </a:r>
          </a:p>
          <a:p>
            <a:pPr marL="1152000" lvl="4">
              <a:spcAft>
                <a:spcPts val="213"/>
              </a:spcAft>
            </a:pPr>
            <a:r>
              <a:rPr lang="hu-HU" sz="1200" b="0" strike="noStrike" spc="-1">
                <a:solidFill>
                  <a:srgbClr val="1C1C1C"/>
                </a:solidFill>
                <a:latin typeface="Source Sans Pro Light"/>
              </a:rPr>
              <a:t>Ötödik vázlatszint</a:t>
            </a:r>
          </a:p>
          <a:p>
            <a:pPr marL="1440000" lvl="5">
              <a:spcAft>
                <a:spcPts val="213"/>
              </a:spcAft>
            </a:pPr>
            <a:r>
              <a:rPr lang="hu-HU" sz="1200" b="0" strike="noStrike" spc="-1">
                <a:solidFill>
                  <a:srgbClr val="1C1C1C"/>
                </a:solidFill>
                <a:latin typeface="Source Sans Pro Light"/>
              </a:rPr>
              <a:t>Hatodik vázlatszint</a:t>
            </a:r>
          </a:p>
          <a:p>
            <a:pPr marL="1728000" lvl="6">
              <a:spcAft>
                <a:spcPts val="213"/>
              </a:spcAft>
            </a:pPr>
            <a:r>
              <a:rPr lang="hu-HU" sz="1200" b="0" strike="noStrike" spc="-1">
                <a:solidFill>
                  <a:srgbClr val="1C1C1C"/>
                </a:solidFill>
                <a:latin typeface="Source Sans Pro Light"/>
              </a:rPr>
              <a:t>Hetedik vázlatszint</a:t>
            </a:r>
          </a:p>
        </p:txBody>
      </p:sp>
      <p:sp>
        <p:nvSpPr>
          <p:cNvPr id="6" name="CustomShape 7"/>
          <p:cNvSpPr/>
          <p:nvPr/>
        </p:nvSpPr>
        <p:spPr>
          <a:xfrm>
            <a:off x="180000" y="5130000"/>
            <a:ext cx="540000" cy="405000"/>
          </a:xfrm>
          <a:prstGeom prst="rect">
            <a:avLst/>
          </a:prstGeom>
          <a:solidFill>
            <a:srgbClr val="C9211E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-180000" y="5130000"/>
            <a:ext cx="1260000" cy="405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fld id="{F7F997E2-8854-46C8-9B78-A1F73AEC69D8}" type="slidenum">
              <a:rPr lang="hu-HU" sz="1800" b="1" strike="noStrike" spc="-1">
                <a:solidFill>
                  <a:srgbClr val="FFFFFF"/>
                </a:solidFill>
                <a:latin typeface="Source Sans Pro Black"/>
              </a:rPr>
              <a:t>‹#›</a:t>
            </a:fld>
            <a:endParaRPr lang="hu-HU" sz="18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>
            <a:off x="900000" y="5130000"/>
            <a:ext cx="6480000" cy="405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u-HU" sz="1800" b="1" strike="noStrike" spc="-1">
                <a:solidFill>
                  <a:srgbClr val="FFFFFF"/>
                </a:solidFill>
                <a:latin typeface="Source Sans Pro Black"/>
              </a:rPr>
              <a:t>&lt;élőláb&gt;</a:t>
            </a:r>
          </a:p>
        </p:txBody>
      </p:sp>
      <p:sp>
        <p:nvSpPr>
          <p:cNvPr id="9" name="PlaceHolder 10"/>
          <p:cNvSpPr>
            <a:spLocks noGrp="1"/>
          </p:cNvSpPr>
          <p:nvPr>
            <p:ph type="dt"/>
          </p:nvPr>
        </p:nvSpPr>
        <p:spPr>
          <a:xfrm>
            <a:off x="7560000" y="5130000"/>
            <a:ext cx="2340000" cy="39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r"/>
            <a:r>
              <a:rPr lang="hu-HU" sz="1800" b="1" strike="noStrike" spc="-1">
                <a:solidFill>
                  <a:srgbClr val="FFFFFF"/>
                </a:solidFill>
                <a:latin typeface="Source Sans Pro Black"/>
              </a:rPr>
              <a:t>&lt;dátum/idő&gt;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1980000"/>
            <a:ext cx="9720000" cy="990000"/>
          </a:xfrm>
          <a:prstGeom prst="rect">
            <a:avLst/>
          </a:prstGeom>
          <a:solidFill>
            <a:srgbClr val="C9211E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PlaceHolder 2"/>
          <p:cNvSpPr>
            <a:spLocks noGrp="1"/>
          </p:cNvSpPr>
          <p:nvPr>
            <p:ph type="title"/>
          </p:nvPr>
        </p:nvSpPr>
        <p:spPr>
          <a:xfrm>
            <a:off x="360000" y="2160000"/>
            <a:ext cx="91800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hu-HU" sz="2400" b="1" strike="noStrike" spc="-1">
                <a:solidFill>
                  <a:srgbClr val="FFFFFF"/>
                </a:solidFill>
                <a:latin typeface="Source Sans Pro Black"/>
              </a:rPr>
              <a:t>Címszöveg formátumának szerkesztése</a:t>
            </a: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40000" y="3150000"/>
            <a:ext cx="9000000" cy="189000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pPr>
              <a:spcAft>
                <a:spcPts val="853"/>
              </a:spcAft>
            </a:pPr>
            <a:r>
              <a:rPr lang="hu-HU" sz="1950" b="1" strike="noStrike" spc="-1">
                <a:solidFill>
                  <a:srgbClr val="1C1C1C"/>
                </a:solidFill>
                <a:latin typeface="Source Sans Pro Semibold"/>
              </a:rPr>
              <a:t>Vázlatszöveg formátumának szerkesztése</a:t>
            </a:r>
          </a:p>
          <a:p>
            <a:pPr marL="288000" lvl="1">
              <a:spcAft>
                <a:spcPts val="848"/>
              </a:spcAft>
            </a:pPr>
            <a:r>
              <a:rPr lang="hu-HU" sz="1650" b="0" strike="noStrike" spc="-1">
                <a:solidFill>
                  <a:srgbClr val="1C1C1C"/>
                </a:solidFill>
                <a:latin typeface="Source Sans Pro Light"/>
              </a:rPr>
              <a:t>Második vázlatszint</a:t>
            </a:r>
          </a:p>
          <a:p>
            <a:pPr marL="576000" lvl="2">
              <a:spcAft>
                <a:spcPts val="635"/>
              </a:spcAft>
            </a:pPr>
            <a:r>
              <a:rPr lang="hu-HU" sz="1350" b="0" strike="noStrike" spc="-1">
                <a:solidFill>
                  <a:srgbClr val="1C1C1C"/>
                </a:solidFill>
                <a:latin typeface="Source Sans Pro Light"/>
              </a:rPr>
              <a:t>Harmadik vázlatszint</a:t>
            </a:r>
          </a:p>
          <a:p>
            <a:pPr marL="864000" lvl="3">
              <a:spcAft>
                <a:spcPts val="425"/>
              </a:spcAft>
            </a:pPr>
            <a:r>
              <a:rPr lang="hu-HU" sz="1200" b="0" strike="noStrike" spc="-1">
                <a:solidFill>
                  <a:srgbClr val="1C1C1C"/>
                </a:solidFill>
                <a:latin typeface="Source Sans Pro Light"/>
              </a:rPr>
              <a:t>Negyedik vázlatszint</a:t>
            </a:r>
          </a:p>
          <a:p>
            <a:pPr marL="1152000" lvl="4">
              <a:spcAft>
                <a:spcPts val="213"/>
              </a:spcAft>
            </a:pPr>
            <a:r>
              <a:rPr lang="hu-HU" sz="1200" b="0" strike="noStrike" spc="-1">
                <a:solidFill>
                  <a:srgbClr val="1C1C1C"/>
                </a:solidFill>
                <a:latin typeface="Source Sans Pro Light"/>
              </a:rPr>
              <a:t>Ötödik vázlatszint</a:t>
            </a:r>
          </a:p>
          <a:p>
            <a:pPr marL="1440000" lvl="5">
              <a:spcAft>
                <a:spcPts val="213"/>
              </a:spcAft>
            </a:pPr>
            <a:r>
              <a:rPr lang="hu-HU" sz="1200" b="0" strike="noStrike" spc="-1">
                <a:solidFill>
                  <a:srgbClr val="1C1C1C"/>
                </a:solidFill>
                <a:latin typeface="Source Sans Pro Light"/>
              </a:rPr>
              <a:t>Hatodik vázlatszint</a:t>
            </a:r>
          </a:p>
          <a:p>
            <a:pPr marL="1728000" lvl="6">
              <a:spcAft>
                <a:spcPts val="213"/>
              </a:spcAft>
            </a:pPr>
            <a:r>
              <a:rPr lang="hu-HU" sz="1200" b="0" strike="noStrike" spc="-1">
                <a:solidFill>
                  <a:srgbClr val="1C1C1C"/>
                </a:solidFill>
                <a:latin typeface="Source Sans Pro Light"/>
              </a:rPr>
              <a:t>Hetedik vázlatszint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dt"/>
          </p:nvPr>
        </p:nvSpPr>
        <p:spPr>
          <a:xfrm>
            <a:off x="7560000" y="5130000"/>
            <a:ext cx="2340000" cy="405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hu-HU" sz="1800" b="1" strike="noStrike" spc="-1">
                <a:solidFill>
                  <a:srgbClr val="C9211E"/>
                </a:solidFill>
                <a:latin typeface="Source Sans Pro Black"/>
              </a:rPr>
              <a:t>&lt;dátum/idő&gt;</a:t>
            </a:r>
          </a:p>
        </p:txBody>
      </p:sp>
      <p:sp>
        <p:nvSpPr>
          <p:cNvPr id="50" name="PlaceHolder 5"/>
          <p:cNvSpPr>
            <a:spLocks noGrp="1"/>
          </p:cNvSpPr>
          <p:nvPr>
            <p:ph type="ftr"/>
          </p:nvPr>
        </p:nvSpPr>
        <p:spPr>
          <a:xfrm>
            <a:off x="1080000" y="5130000"/>
            <a:ext cx="3240000" cy="405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u-HU" sz="1800" b="1" strike="noStrike" spc="-1">
                <a:solidFill>
                  <a:srgbClr val="C9211E"/>
                </a:solidFill>
                <a:latin typeface="Source Sans Pro Black"/>
              </a:rPr>
              <a:t>&lt;élőláb&gt;</a:t>
            </a:r>
          </a:p>
        </p:txBody>
      </p:sp>
      <p:sp>
        <p:nvSpPr>
          <p:cNvPr id="51" name="PlaceHolder 6"/>
          <p:cNvSpPr>
            <a:spLocks noGrp="1"/>
          </p:cNvSpPr>
          <p:nvPr>
            <p:ph type="sldNum"/>
          </p:nvPr>
        </p:nvSpPr>
        <p:spPr>
          <a:xfrm>
            <a:off x="180000" y="5130000"/>
            <a:ext cx="540000" cy="405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C10A0DFE-79DD-431F-9207-1C5752ABD370}" type="slidenum">
              <a:rPr lang="hu-HU" sz="1800" b="1" strike="noStrike" spc="-1">
                <a:solidFill>
                  <a:srgbClr val="C9211E"/>
                </a:solidFill>
                <a:latin typeface="Source Sans Pro Black"/>
              </a:rPr>
              <a:t>‹#›</a:t>
            </a:fld>
            <a:endParaRPr lang="hu-HU" sz="1800" b="1" strike="noStrike" spc="-1">
              <a:solidFill>
                <a:srgbClr val="C9211E"/>
              </a:solidFill>
              <a:latin typeface="Source Sans Pro Blac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lfoldonline.hu/" TargetMode="External"/><Relationship Id="rId13" Type="http://schemas.openxmlformats.org/officeDocument/2006/relationships/hyperlink" Target="https://hu.wikipedia.org/wiki/Nap%C3%BAt" TargetMode="External"/><Relationship Id="rId18" Type="http://schemas.openxmlformats.org/officeDocument/2006/relationships/hyperlink" Target="https://avorospostakocsi.hu/" TargetMode="External"/><Relationship Id="rId26" Type="http://schemas.openxmlformats.org/officeDocument/2006/relationships/hyperlink" Target="https://hu.wikipedia.org/wiki/Sz%C3%A9pirodalmi_Figyel%C5%91" TargetMode="External"/><Relationship Id="rId3" Type="http://schemas.openxmlformats.org/officeDocument/2006/relationships/hyperlink" Target="https://hu.wikipedia.org/wiki/Irodalmi_Jelen" TargetMode="External"/><Relationship Id="rId21" Type="http://schemas.openxmlformats.org/officeDocument/2006/relationships/hyperlink" Target="https://www.ahetedik.com/" TargetMode="External"/><Relationship Id="rId7" Type="http://schemas.openxmlformats.org/officeDocument/2006/relationships/hyperlink" Target="https://kortarsonline.hu/" TargetMode="External"/><Relationship Id="rId12" Type="http://schemas.openxmlformats.org/officeDocument/2006/relationships/hyperlink" Target="https://www.esolap.hu/" TargetMode="External"/><Relationship Id="rId17" Type="http://schemas.openxmlformats.org/officeDocument/2006/relationships/hyperlink" Target="https://hu.wikipedia.org/wiki/Irodalmi_Szemle" TargetMode="External"/><Relationship Id="rId25" Type="http://schemas.openxmlformats.org/officeDocument/2006/relationships/hyperlink" Target="https://www.ujvarad.ro/" TargetMode="External"/><Relationship Id="rId2" Type="http://schemas.openxmlformats.org/officeDocument/2006/relationships/hyperlink" Target="https://hu.wikipedia.org/wiki/Hitel_(foly%C3%B3irat,_1988%E2%80%93)" TargetMode="External"/><Relationship Id="rId16" Type="http://schemas.openxmlformats.org/officeDocument/2006/relationships/hyperlink" Target="https://olvasat.hu/" TargetMode="External"/><Relationship Id="rId20" Type="http://schemas.openxmlformats.org/officeDocument/2006/relationships/hyperlink" Target="https://pannontukor.hu/" TargetMode="External"/><Relationship Id="rId29" Type="http://schemas.openxmlformats.org/officeDocument/2006/relationships/hyperlink" Target="https://partiumonline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Forr%C3%A1s_(foly%C3%B3irat)" TargetMode="External"/><Relationship Id="rId11" Type="http://schemas.openxmlformats.org/officeDocument/2006/relationships/hyperlink" Target="https://hu.wikipedia.org/wiki/Prae_(foly%C3%B3irat)" TargetMode="External"/><Relationship Id="rId24" Type="http://schemas.openxmlformats.org/officeDocument/2006/relationships/hyperlink" Target="https://magyarmuzsa.hu/" TargetMode="External"/><Relationship Id="rId5" Type="http://schemas.openxmlformats.org/officeDocument/2006/relationships/hyperlink" Target="https://tiszatajonline.hu/" TargetMode="External"/><Relationship Id="rId15" Type="http://schemas.openxmlformats.org/officeDocument/2006/relationships/hyperlink" Target="https://hu.wikipedia.org/wiki/Magyar_Napl%C3%B3" TargetMode="External"/><Relationship Id="rId23" Type="http://schemas.openxmlformats.org/officeDocument/2006/relationships/hyperlink" Target="https://hu.wikipedia.org/wiki/Ezredv%C3%A9g" TargetMode="External"/><Relationship Id="rId28" Type="http://schemas.openxmlformats.org/officeDocument/2006/relationships/hyperlink" Target="http://www.agriafolyoirat.hu/" TargetMode="External"/><Relationship Id="rId10" Type="http://schemas.openxmlformats.org/officeDocument/2006/relationships/hyperlink" Target="https://hu.wikipedia.org/wiki/KULTer.hu" TargetMode="External"/><Relationship Id="rId19" Type="http://schemas.openxmlformats.org/officeDocument/2006/relationships/hyperlink" Target="https://hu.wikipedia.org/wiki/B%C3%A1rka_(foly%C3%B3irat)" TargetMode="External"/><Relationship Id="rId31" Type="http://schemas.openxmlformats.org/officeDocument/2006/relationships/image" Target="../media/image8.JPG"/><Relationship Id="rId4" Type="http://schemas.openxmlformats.org/officeDocument/2006/relationships/hyperlink" Target="https://hu.wikipedia.org/wiki/Tiszat%C3%A1j" TargetMode="External"/><Relationship Id="rId9" Type="http://schemas.openxmlformats.org/officeDocument/2006/relationships/hyperlink" Target="https://helyorseg.ma/" TargetMode="External"/><Relationship Id="rId14" Type="http://schemas.openxmlformats.org/officeDocument/2006/relationships/hyperlink" Target="http://www.naputonline.hu/" TargetMode="External"/><Relationship Id="rId22" Type="http://schemas.openxmlformats.org/officeDocument/2006/relationships/hyperlink" Target="https://hu.wikipedia.org/wiki/Helikon_(foly%C3%B3irat,_1990%E2%80%93)" TargetMode="External"/><Relationship Id="rId27" Type="http://schemas.openxmlformats.org/officeDocument/2006/relationships/hyperlink" Target="https://hu.wikipedia.org/wiki/Irodalomt%C3%B6rt%C3%A9neti_K%C3%B6zlem%C3%A9nyek" TargetMode="External"/><Relationship Id="rId30" Type="http://schemas.openxmlformats.org/officeDocument/2006/relationships/hyperlink" Target="https://hu.wikipedia.org/wiki/Pal%C3%B3cf%C3%B6ld_(foly%C3%B3irat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360000" y="2160000"/>
            <a:ext cx="918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/>
            <a:r>
              <a:rPr lang="hu-HU" sz="4000" b="1" strike="noStrike" spc="-1" dirty="0">
                <a:solidFill>
                  <a:srgbClr val="FFFFFF"/>
                </a:solidFill>
                <a:latin typeface="Source Sans Pro Black"/>
              </a:rPr>
              <a:t>Portfólió</a:t>
            </a:r>
          </a:p>
        </p:txBody>
      </p:sp>
      <p:pic>
        <p:nvPicPr>
          <p:cNvPr id="89" name="Kép 88"/>
          <p:cNvPicPr/>
          <p:nvPr/>
        </p:nvPicPr>
        <p:blipFill>
          <a:blip r:embed="rId2"/>
          <a:stretch/>
        </p:blipFill>
        <p:spPr>
          <a:xfrm>
            <a:off x="3240000" y="0"/>
            <a:ext cx="3780000" cy="1980000"/>
          </a:xfrm>
          <a:prstGeom prst="rect">
            <a:avLst/>
          </a:prstGeom>
          <a:ln w="18000">
            <a:noFill/>
          </a:ln>
        </p:spPr>
      </p:pic>
      <p:sp>
        <p:nvSpPr>
          <p:cNvPr id="90" name="TextShape 2"/>
          <p:cNvSpPr txBox="1"/>
          <p:nvPr/>
        </p:nvSpPr>
        <p:spPr>
          <a:xfrm>
            <a:off x="2520000" y="3420000"/>
            <a:ext cx="5400000" cy="57636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hu-HU" sz="2800" b="0" strike="noStrike" spc="-1">
                <a:latin typeface="Source Serif Pro"/>
              </a:rPr>
              <a:t>Dr. Lajtos Nóra PhD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7D822A-7BF4-EDDC-7C1D-2C7DBFC1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70000"/>
            <a:ext cx="9357024" cy="720000"/>
          </a:xfrm>
        </p:spPr>
        <p:txBody>
          <a:bodyPr/>
          <a:lstStyle/>
          <a:p>
            <a:br>
              <a:rPr lang="hu-HU" sz="1200" dirty="0">
                <a:effectLst/>
                <a:latin typeface="Arial" panose="020B0604020202020204" pitchFamily="34" charset="0"/>
              </a:rPr>
            </a:br>
            <a:br>
              <a:rPr lang="hu-HU" sz="1200" dirty="0">
                <a:effectLst/>
                <a:latin typeface="Arial" panose="020B0604020202020204" pitchFamily="34" charset="0"/>
              </a:rPr>
            </a:br>
            <a:br>
              <a:rPr lang="hu-HU" sz="1200" dirty="0">
                <a:effectLst/>
                <a:latin typeface="Arial" panose="020B0604020202020204" pitchFamily="34" charset="0"/>
              </a:rPr>
            </a:br>
            <a:endParaRPr lang="hu-HU" sz="12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307D324-063F-F50D-47E3-E984ECB92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82" y="170688"/>
            <a:ext cx="7831265" cy="4986528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52406E7-C060-9DDC-CFFC-B1DDD6BDBF5B}"/>
              </a:ext>
            </a:extLst>
          </p:cNvPr>
          <p:cNvSpPr txBox="1"/>
          <p:nvPr/>
        </p:nvSpPr>
        <p:spPr>
          <a:xfrm>
            <a:off x="1524000" y="5256528"/>
            <a:ext cx="520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effectLst/>
                <a:latin typeface="Arial" panose="020B0604020202020204" pitchFamily="34" charset="0"/>
              </a:rPr>
              <a:t>In.: Hitel, 2018/3., 99–110.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6855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4722F6E-6236-C75A-E829-AC1217302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19" y="182880"/>
            <a:ext cx="7557992" cy="494995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75C75DE-C860-8167-6E27-3880A4A89A8C}"/>
              </a:ext>
            </a:extLst>
          </p:cNvPr>
          <p:cNvSpPr txBox="1"/>
          <p:nvPr/>
        </p:nvSpPr>
        <p:spPr>
          <a:xfrm>
            <a:off x="1633728" y="5132832"/>
            <a:ext cx="532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effectLst/>
                <a:latin typeface="Arial" panose="020B0604020202020204" pitchFamily="34" charset="0"/>
              </a:rPr>
              <a:t>In.: A Vörös Postakocsi,</a:t>
            </a:r>
            <a:r>
              <a:rPr lang="hu-HU" dirty="0">
                <a:effectLst/>
                <a:latin typeface="Arial" panose="020B0604020202020204" pitchFamily="34" charset="0"/>
              </a:rPr>
              <a:t> </a:t>
            </a:r>
            <a:r>
              <a:rPr lang="it-IT" dirty="0">
                <a:effectLst/>
                <a:latin typeface="Arial" panose="020B0604020202020204" pitchFamily="34" charset="0"/>
              </a:rPr>
              <a:t>2018/1. szám, 87–95.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9104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4843B5A9-9FBE-3C10-8BCD-63917E864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0" y="170688"/>
            <a:ext cx="7798924" cy="494995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8FCD5F2-9145-9097-0F09-8CBF4B146A91}"/>
              </a:ext>
            </a:extLst>
          </p:cNvPr>
          <p:cNvSpPr txBox="1"/>
          <p:nvPr/>
        </p:nvSpPr>
        <p:spPr>
          <a:xfrm>
            <a:off x="1645920" y="5120640"/>
            <a:ext cx="415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effectLst/>
                <a:latin typeface="Arial" panose="020B0604020202020204" pitchFamily="34" charset="0"/>
              </a:rPr>
              <a:t>In.: Magyar Napló, 2018/10., 65–66.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495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2818362-D5F3-79D3-446F-6E8B1C5BD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71" y="207264"/>
            <a:ext cx="7254125" cy="490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89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6C44631-12C7-E885-BB28-75B7C16DA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195072"/>
            <a:ext cx="8012444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11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ED7B36E-EC77-BD2D-936E-7A9F3D2F5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78" y="195072"/>
            <a:ext cx="7227298" cy="493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A1C94E-E52A-39A9-1EE1-6BE3BDAD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Könyvbemutatók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2AEC642-DA59-36E3-2384-A0D534074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864"/>
            <a:ext cx="3324225" cy="448837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A1FAE36-91FC-1C0F-FB3A-0A55ED9EF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29" y="1050864"/>
            <a:ext cx="4488371" cy="448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8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87CA086-08D9-3B19-ABA1-D71A37517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9" y="195072"/>
            <a:ext cx="8398098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98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622530E-F980-FA09-485D-1FE00ACE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4" y="182880"/>
            <a:ext cx="8908123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5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145A66-4CC8-0589-127A-C7126E17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Okleveleim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12BF996-CFFD-22EF-90E4-2F0617FE1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72" y="1111920"/>
            <a:ext cx="7358796" cy="40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0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540000" y="270000"/>
            <a:ext cx="93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/>
            <a:r>
              <a:rPr lang="hu-HU" sz="2400" b="1" strike="noStrike" spc="-1">
                <a:solidFill>
                  <a:srgbClr val="FFFFFF"/>
                </a:solidFill>
                <a:latin typeface="Source Sans Pro Black"/>
              </a:rPr>
              <a:t>Irodalomtudományos és művészeti tevékenységeim bemutatása</a:t>
            </a:r>
          </a:p>
        </p:txBody>
      </p:sp>
      <p:sp>
        <p:nvSpPr>
          <p:cNvPr id="92" name="TextShape 2"/>
          <p:cNvSpPr txBox="1"/>
          <p:nvPr/>
        </p:nvSpPr>
        <p:spPr>
          <a:xfrm>
            <a:off x="1800000" y="1309320"/>
            <a:ext cx="6480000" cy="355068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latin typeface="Source Sans Pro"/>
              </a:rPr>
              <a:t>2014-ben szereztem PhD fokozatot summa cum laude minősítéssel. Disszertációm témája Sánta Ferenc rövidprózája volt, amelyből monográfia is készült </a:t>
            </a:r>
            <a:r>
              <a:rPr lang="hu-HU" sz="1800" b="0" i="1" strike="noStrike" spc="-1">
                <a:latin typeface="Source Sans Pro"/>
              </a:rPr>
              <a:t>Példázat és etika</a:t>
            </a:r>
            <a:r>
              <a:rPr lang="hu-HU" sz="1800" b="0" strike="noStrike" spc="-1">
                <a:latin typeface="Source Sans Pro"/>
              </a:rPr>
              <a:t> címmel.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latin typeface="Source Sans Pro"/>
              </a:rPr>
              <a:t>1996 óta publikálok tanulmányokat, verseket, novellákat, drámát, tárcákat, kritikákat, recenziókat, esszéket hazai és külföldi folyóiratokban.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latin typeface="Source Sans Pro"/>
              </a:rPr>
              <a:t>Publikációim száma meghaladja a 300-at.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hu-HU" sz="1800" b="0" strike="noStrike" spc="-1">
              <a:latin typeface="Source Sans Pro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latin typeface="Source Sans Pro"/>
              </a:rPr>
              <a:t>A Magyar Írószövetség tagja vagyok.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latin typeface="Source Sans Pro"/>
              </a:rPr>
              <a:t>2023-ban Bella István-díjjal tüntettek ki.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latin typeface="Source Sans Pro"/>
              </a:rPr>
              <a:t>2014 és 2022 között tíz könyvem jelent meg, közülük hat verseskötet.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0598B22-C9C8-59B9-0032-E6307D958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798" y="195072"/>
            <a:ext cx="3700256" cy="4937759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27DAC97-C822-819E-CE6F-171493785703}"/>
              </a:ext>
            </a:extLst>
          </p:cNvPr>
          <p:cNvSpPr txBox="1"/>
          <p:nvPr/>
        </p:nvSpPr>
        <p:spPr>
          <a:xfrm>
            <a:off x="2743710" y="5230368"/>
            <a:ext cx="405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Bella István-díj, 2023</a:t>
            </a:r>
          </a:p>
        </p:txBody>
      </p:sp>
    </p:spTree>
    <p:extLst>
      <p:ext uri="{BB962C8B-B14F-4D97-AF65-F5344CB8AC3E}">
        <p14:creationId xmlns:p14="http://schemas.microsoft.com/office/powerpoint/2010/main" val="138500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4F1959F-4A2D-8EAA-D51E-05089390C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5" y="1036320"/>
            <a:ext cx="7413752" cy="41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24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6AF6FAD-B7B6-3F71-7D21-06723AA64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93" y="1109472"/>
            <a:ext cx="8160238" cy="398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87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F2AC54-5CAB-6C9F-D9D5-6FF4C8DF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Egyebek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7A213C5-060A-BAA2-B870-E314414F8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69" y="1078575"/>
            <a:ext cx="7055796" cy="404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85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8CD5474-FD08-3A25-01C7-48D221640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17" y="1060704"/>
            <a:ext cx="699759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78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4991C77-DD13-5A76-7A2E-7B9A2EBB3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9" y="1082294"/>
            <a:ext cx="7303561" cy="405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99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EEF338-87C8-1628-766E-F1D4A94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Interjúk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2800061-389F-E162-C5F1-AA8B17FCA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5" y="1520824"/>
            <a:ext cx="8670985" cy="32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52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394DE8D-D61E-3C77-CA3D-EFA2E744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137525"/>
            <a:ext cx="4165727" cy="54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03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18B81B-9214-3930-A5FF-ECCCDD12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Méltatások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4EDD1A3-EF2E-A4EA-315C-8D67B5F76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22" y="1568815"/>
            <a:ext cx="7607056" cy="317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2D55A2-B72C-8C5A-AD24-EE7702C5F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Előadásaim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966EC0D-94B3-5EED-D03E-0D80BCDA3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45" y="1134176"/>
            <a:ext cx="6095175" cy="39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0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23673BBD-F600-1957-E971-8BBFFA41A1F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47808" y="1269744"/>
            <a:ext cx="5063934" cy="3655824"/>
          </a:xfrm>
          <a:noFill/>
        </p:spPr>
        <p:txBody>
          <a:bodyPr/>
          <a:lstStyle/>
          <a:p>
            <a:pPr marL="0" indent="0">
              <a:buNone/>
            </a:pPr>
            <a:r>
              <a:rPr lang="hu-HU" dirty="0"/>
              <a:t>A kortárs irodalomértelmezés perspektívái</a:t>
            </a:r>
          </a:p>
          <a:p>
            <a:pPr marL="0" indent="0">
              <a:buNone/>
            </a:pPr>
            <a:r>
              <a:rPr lang="hu-HU" b="1" i="1" dirty="0"/>
              <a:t>Filmre vitt Sánta-novellák: az adaptáció mint erkölcsi önreprezentáció</a:t>
            </a:r>
          </a:p>
          <a:p>
            <a:pPr marL="0" indent="0">
              <a:buNone/>
            </a:pPr>
            <a:endParaRPr lang="hu-HU" b="1" i="1" dirty="0"/>
          </a:p>
          <a:p>
            <a:pPr marL="0" indent="0">
              <a:buNone/>
            </a:pPr>
            <a:r>
              <a:rPr lang="hu-HU" dirty="0"/>
              <a:t>Magyar Művészeti Akadémia, </a:t>
            </a:r>
          </a:p>
          <a:p>
            <a:pPr marL="0" indent="0">
              <a:buNone/>
            </a:pPr>
            <a:r>
              <a:rPr lang="hu-HU" dirty="0"/>
              <a:t>2016. szeptember 21.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4B9732B-EE62-1C6E-7329-A823A299D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42" y="206549"/>
            <a:ext cx="3724320" cy="491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3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C6A1BB4A-6871-1DFE-2911-CA2CB9FABEE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23424" y="1367280"/>
            <a:ext cx="2931840" cy="3338640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Történelmi emlékezet, szociográfia a mai magyar prózában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Magyar Napló, 2013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8A45832-C8CC-487D-4E02-79D3B6F05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64" y="1267395"/>
            <a:ext cx="6501937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6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47B18469-D4BD-C35F-7C54-FBD43E3851B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60000" y="270000"/>
            <a:ext cx="4955712" cy="4753104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</a:rPr>
              <a:t>Olvasható kép, látható szöveg</a:t>
            </a:r>
          </a:p>
          <a:p>
            <a:pPr marL="0" indent="0">
              <a:buNone/>
            </a:pPr>
            <a:endParaRPr lang="hu-HU" b="1" i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u-HU" b="1" i="1" dirty="0">
                <a:latin typeface="Arial" panose="020B0604020202020204" pitchFamily="34" charset="0"/>
              </a:rPr>
              <a:t>IDEGEN </a:t>
            </a:r>
            <a:r>
              <a:rPr lang="hu-HU" b="1" i="1" dirty="0">
                <a:effectLst/>
                <a:latin typeface="Arial" panose="020B0604020202020204" pitchFamily="34" charset="0"/>
              </a:rPr>
              <a:t>SZÖVETDARABOK EGY SÁNTA FERENC -</a:t>
            </a:r>
            <a:br>
              <a:rPr lang="hu-HU" b="1" i="1" dirty="0"/>
            </a:br>
            <a:r>
              <a:rPr lang="hu-HU" b="1" i="1" dirty="0">
                <a:effectLst/>
                <a:latin typeface="Arial" panose="020B0604020202020204" pitchFamily="34" charset="0"/>
              </a:rPr>
              <a:t>SZÖVEGKORPUSZBAN</a:t>
            </a:r>
          </a:p>
          <a:p>
            <a:pPr marL="0" indent="0">
              <a:buNone/>
            </a:pP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Déri Múzeum, Debrecen,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2012. szeptember 7-8</a:t>
            </a:r>
            <a:r>
              <a:rPr lang="hu-HU" dirty="0"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600" dirty="0">
                <a:effectLst/>
                <a:latin typeface="Arial" panose="020B0604020202020204" pitchFamily="34" charset="0"/>
              </a:rPr>
              <a:t>https://mtabtk.videotorium.hu/hu/recording</a:t>
            </a:r>
            <a:br>
              <a:rPr lang="hu-HU" sz="1600" dirty="0"/>
            </a:br>
            <a:r>
              <a:rPr lang="hu-HU" sz="1600" dirty="0">
                <a:effectLst/>
                <a:latin typeface="Arial" panose="020B0604020202020204" pitchFamily="34" charset="0"/>
              </a:rPr>
              <a:t>s/5349/lajtos-</a:t>
            </a:r>
            <a:r>
              <a:rPr lang="hu-HU" sz="1600" dirty="0" err="1">
                <a:effectLst/>
                <a:latin typeface="Arial" panose="020B0604020202020204" pitchFamily="34" charset="0"/>
              </a:rPr>
              <a:t>nora</a:t>
            </a:r>
            <a:r>
              <a:rPr lang="hu-HU" sz="1600" dirty="0">
                <a:effectLst/>
                <a:latin typeface="Arial" panose="020B0604020202020204" pitchFamily="34" charset="0"/>
              </a:rPr>
              <a:t>-idegen-</a:t>
            </a:r>
            <a:r>
              <a:rPr lang="hu-HU" sz="1600" dirty="0" err="1">
                <a:effectLst/>
                <a:latin typeface="Arial" panose="020B0604020202020204" pitchFamily="34" charset="0"/>
              </a:rPr>
              <a:t>szovetdarabok</a:t>
            </a:r>
            <a:r>
              <a:rPr lang="hu-HU" sz="1600" dirty="0">
                <a:effectLst/>
                <a:latin typeface="Arial" panose="020B0604020202020204" pitchFamily="34" charset="0"/>
              </a:rPr>
              <a:t>-</a:t>
            </a:r>
            <a:br>
              <a:rPr lang="hu-HU" sz="1600" dirty="0"/>
            </a:br>
            <a:r>
              <a:rPr lang="hu-HU" sz="1600" dirty="0">
                <a:effectLst/>
                <a:latin typeface="Arial" panose="020B0604020202020204" pitchFamily="34" charset="0"/>
              </a:rPr>
              <a:t>egy-</a:t>
            </a:r>
            <a:r>
              <a:rPr lang="hu-HU" sz="1600" dirty="0" err="1">
                <a:effectLst/>
                <a:latin typeface="Arial" panose="020B0604020202020204" pitchFamily="34" charset="0"/>
              </a:rPr>
              <a:t>santa</a:t>
            </a:r>
            <a:r>
              <a:rPr lang="hu-HU" sz="1600" dirty="0">
                <a:effectLst/>
                <a:latin typeface="Arial" panose="020B0604020202020204" pitchFamily="34" charset="0"/>
              </a:rPr>
              <a:t>-</a:t>
            </a:r>
            <a:r>
              <a:rPr lang="hu-HU" sz="1600" dirty="0" err="1">
                <a:effectLst/>
                <a:latin typeface="Arial" panose="020B0604020202020204" pitchFamily="34" charset="0"/>
              </a:rPr>
              <a:t>szovegkorpuszban</a:t>
            </a:r>
            <a:endParaRPr lang="hu-HU" sz="16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87F7DEF-DFAF-EC0A-5A07-7FE91B80D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356" y="1219200"/>
            <a:ext cx="4138137" cy="38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0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2ED5036D-657F-17DC-8152-45FFEA86137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60000" y="270000"/>
            <a:ext cx="3980352" cy="4862832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félelem reprezentációi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félelemélmény zenei</a:t>
            </a:r>
            <a:b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reprezentációja –</a:t>
            </a:r>
            <a:b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három tételben</a:t>
            </a:r>
          </a:p>
          <a:p>
            <a:pPr marL="0" indent="0">
              <a:buNone/>
            </a:pPr>
            <a:b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Schubert: </a:t>
            </a:r>
            <a:r>
              <a:rPr lang="hu-HU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Erlkönig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Bartók Béla: A kékszakállú herceg vára</a:t>
            </a:r>
          </a:p>
          <a:p>
            <a:pPr marL="0" indent="0">
              <a:buNone/>
            </a:pPr>
            <a:r>
              <a:rPr lang="hu-H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Schönberg: Egy varsói túlélő</a:t>
            </a:r>
          </a:p>
          <a:p>
            <a:pPr marL="0" indent="0">
              <a:buNone/>
            </a:pPr>
            <a:endParaRPr lang="hu-HU" sz="24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Debreceni Református Hittudományi Egyetem, 2019. április 26.</a:t>
            </a:r>
          </a:p>
          <a:p>
            <a:pPr marL="0" indent="0">
              <a:buNone/>
            </a:pPr>
            <a:endParaRPr lang="hu-HU" sz="24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E825C32-8C44-2F7F-53B1-4919564BE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170688"/>
            <a:ext cx="5380274" cy="4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0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5061EA-F78F-B6F5-50FA-87C87D79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Könyveim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6E5773F-273A-CC7C-7958-C232C8FC47F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60000" y="1350000"/>
            <a:ext cx="9180000" cy="36731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tiszta beszéd varázsa,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kritikák,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Hungarovox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Sorsszimfóniák,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versek, Magyar Napló, 2015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Példázat és etika,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monográfia, Magyar Napló,2018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Szerzőbe oltott tisztelet jogán,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tanulmányok,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Szívben fészkelő,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 haiku</a:t>
            </a: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Cédrus,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tölcsérjázmin éneke,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istenes versek, Cédrus, 2021</a:t>
            </a:r>
          </a:p>
          <a:p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Cserbóka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gyermekversek,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Hungarovox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Tarisznyaversek,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gyermekkor tenyerén,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versszociográfia, Cédrus,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Fehér szektor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novellák, Orpheusz, 2022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79E1E4B-0D70-2FB5-5D93-84832BCB8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5371" y="814452"/>
            <a:ext cx="5388861" cy="404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7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B80776-55F3-4EC7-9C9D-D446CCB6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Publikációim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1C722C5-25EB-22AE-9158-1E4F56B8D11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60000" y="1228080"/>
            <a:ext cx="3821856" cy="3807216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>
                <a:hlinkClick r:id="rId2" tooltip="Hitel (folyóirat, 1988–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Hitel</a:t>
            </a:r>
            <a:r>
              <a:rPr lang="hu-HU" sz="2000" dirty="0"/>
              <a:t>, </a:t>
            </a:r>
            <a:r>
              <a:rPr lang="hu-HU" sz="2000" dirty="0">
                <a:hlinkClick r:id="rId3" tooltip="Irodalmi Jel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Irodalmi Jelen</a:t>
            </a:r>
            <a:r>
              <a:rPr lang="hu-HU" sz="2000" dirty="0"/>
              <a:t>, </a:t>
            </a:r>
            <a:r>
              <a:rPr lang="hu-HU" sz="2000" dirty="0">
                <a:hlinkClick r:id="rId4" tooltip="Tiszatáj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Tiszatáj</a:t>
            </a:r>
            <a:r>
              <a:rPr lang="hu-HU" sz="2000" dirty="0"/>
              <a:t>, </a:t>
            </a:r>
            <a:r>
              <a:rPr lang="hu-HU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Tiszatáj Online</a:t>
            </a:r>
            <a:r>
              <a:rPr lang="hu-HU" sz="2000" dirty="0"/>
              <a:t>, </a:t>
            </a:r>
            <a:r>
              <a:rPr lang="hu-HU" sz="2000" dirty="0">
                <a:hlinkClick r:id="rId6" tooltip="Forrás (folyóira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Forrás</a:t>
            </a:r>
            <a:r>
              <a:rPr lang="hu-HU" sz="2000" dirty="0"/>
              <a:t>, </a:t>
            </a:r>
            <a:r>
              <a:rPr lang="hu-HU" sz="2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Kortárs Online</a:t>
            </a:r>
            <a:r>
              <a:rPr lang="hu-HU" sz="2000" dirty="0"/>
              <a:t>, </a:t>
            </a:r>
            <a:r>
              <a:rPr lang="hu-HU" sz="20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Alföld Online</a:t>
            </a:r>
            <a:r>
              <a:rPr lang="hu-HU" sz="2000" dirty="0"/>
              <a:t>, </a:t>
            </a:r>
            <a:r>
              <a:rPr lang="hu-HU" sz="20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Előretolt Helyőrség</a:t>
            </a:r>
            <a:r>
              <a:rPr lang="hu-HU" sz="2000" dirty="0"/>
              <a:t>, </a:t>
            </a:r>
            <a:r>
              <a:rPr lang="hu-HU" sz="2000" dirty="0" err="1">
                <a:hlinkClick r:id="rId10" tooltip="KULTer.h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Kulter</a:t>
            </a:r>
            <a:r>
              <a:rPr lang="hu-HU" sz="2000" dirty="0"/>
              <a:t>, </a:t>
            </a:r>
            <a:r>
              <a:rPr lang="hu-HU" sz="2000" dirty="0" err="1">
                <a:hlinkClick r:id="rId11" tooltip="Prae (folyóira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Prae</a:t>
            </a:r>
            <a:r>
              <a:rPr lang="hu-HU" sz="2000" dirty="0"/>
              <a:t>, </a:t>
            </a:r>
            <a:r>
              <a:rPr lang="hu-HU" sz="200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Eső</a:t>
            </a:r>
            <a:r>
              <a:rPr lang="hu-HU" sz="2000" dirty="0"/>
              <a:t>, </a:t>
            </a:r>
            <a:r>
              <a:rPr lang="hu-HU" sz="2000" dirty="0">
                <a:hlinkClick r:id="rId13" tooltip="Napú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Napút</a:t>
            </a:r>
            <a:r>
              <a:rPr lang="hu-HU" sz="2000" dirty="0"/>
              <a:t>, </a:t>
            </a:r>
            <a:r>
              <a:rPr lang="hu-HU" sz="2000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Napút Online</a:t>
            </a:r>
            <a:r>
              <a:rPr lang="hu-HU" sz="2000" dirty="0"/>
              <a:t>, </a:t>
            </a:r>
            <a:r>
              <a:rPr lang="hu-HU" sz="2000" dirty="0">
                <a:hlinkClick r:id="rId15" tooltip="Magyar Napló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Magyar Napló</a:t>
            </a:r>
            <a:r>
              <a:rPr lang="hu-HU" sz="2000" dirty="0"/>
              <a:t>, </a:t>
            </a:r>
            <a:r>
              <a:rPr lang="hu-HU" sz="2000" dirty="0"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Olvasat</a:t>
            </a:r>
            <a:r>
              <a:rPr lang="hu-HU" sz="2000" dirty="0"/>
              <a:t>, </a:t>
            </a:r>
            <a:r>
              <a:rPr lang="hu-HU" sz="2000" dirty="0">
                <a:hlinkClick r:id="rId17" tooltip="Irodalmi Szem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Irodalmi Szemle</a:t>
            </a:r>
            <a:r>
              <a:rPr lang="hu-HU" sz="2000" dirty="0"/>
              <a:t>, </a:t>
            </a:r>
            <a:r>
              <a:rPr lang="hu-HU" sz="2000" dirty="0"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Vörös Postakocsi</a:t>
            </a:r>
            <a:r>
              <a:rPr lang="hu-HU" sz="2000" dirty="0"/>
              <a:t>, </a:t>
            </a:r>
            <a:r>
              <a:rPr lang="hu-HU" sz="2000" dirty="0">
                <a:hlinkClick r:id="rId19" tooltip="Bárka (folyóira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Bárka</a:t>
            </a:r>
            <a:r>
              <a:rPr lang="hu-HU" sz="2000" dirty="0"/>
              <a:t>, </a:t>
            </a:r>
            <a:r>
              <a:rPr lang="hu-HU" sz="2000" dirty="0"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Pannon Tükör</a:t>
            </a:r>
            <a:r>
              <a:rPr lang="hu-HU" sz="2000" dirty="0"/>
              <a:t>, Szabolcs-Szatmár-Beregi Szemle, </a:t>
            </a:r>
            <a:r>
              <a:rPr lang="hu-HU" sz="2000" dirty="0"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Hetedik</a:t>
            </a:r>
            <a:r>
              <a:rPr lang="hu-HU" sz="2000" dirty="0"/>
              <a:t>, kolozsvári </a:t>
            </a:r>
            <a:r>
              <a:rPr lang="hu-HU" sz="2000" dirty="0">
                <a:hlinkClick r:id="rId22" tooltip="Helikon (folyóirat, 1990–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Helikon</a:t>
            </a:r>
            <a:r>
              <a:rPr lang="hu-HU" sz="2000" dirty="0"/>
              <a:t>, </a:t>
            </a:r>
            <a:r>
              <a:rPr lang="hu-HU" sz="2000" dirty="0">
                <a:hlinkClick r:id="rId23" tooltip="Ezredvé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Ezredvég</a:t>
            </a:r>
            <a:r>
              <a:rPr lang="hu-HU" sz="2000" dirty="0"/>
              <a:t>, </a:t>
            </a:r>
            <a:r>
              <a:rPr lang="hu-HU" sz="2000" dirty="0"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Magyar Múzsa</a:t>
            </a:r>
            <a:r>
              <a:rPr lang="hu-HU" sz="2000" dirty="0"/>
              <a:t>, </a:t>
            </a:r>
            <a:r>
              <a:rPr lang="hu-HU" sz="2000" dirty="0"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Újvárad</a:t>
            </a:r>
            <a:r>
              <a:rPr lang="hu-HU" sz="2000" dirty="0"/>
              <a:t>, </a:t>
            </a:r>
            <a:r>
              <a:rPr lang="hu-HU" sz="2000" dirty="0">
                <a:hlinkClick r:id="rId26" tooltip="Szépirodalmi Figyel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Szépirodalmi Figyelő</a:t>
            </a:r>
            <a:r>
              <a:rPr lang="hu-HU" sz="2000" dirty="0"/>
              <a:t>, </a:t>
            </a:r>
            <a:r>
              <a:rPr lang="hu-HU" sz="2000" dirty="0">
                <a:hlinkClick r:id="rId27" tooltip="Irodalomtörténeti Közleménye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Irodalomtörténeti Közlemények</a:t>
            </a:r>
            <a:r>
              <a:rPr lang="hu-HU" sz="2000" dirty="0"/>
              <a:t>, </a:t>
            </a:r>
            <a:r>
              <a:rPr lang="hu-HU" sz="2000" dirty="0" err="1"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Agria</a:t>
            </a:r>
            <a:r>
              <a:rPr lang="hu-HU" sz="2000" dirty="0"/>
              <a:t>, </a:t>
            </a:r>
            <a:r>
              <a:rPr lang="hu-HU" sz="2000" dirty="0"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Partium</a:t>
            </a:r>
            <a:r>
              <a:rPr lang="hu-HU" sz="2000" dirty="0"/>
              <a:t>, </a:t>
            </a:r>
            <a:r>
              <a:rPr lang="hu-HU" sz="2000" dirty="0">
                <a:hlinkClick r:id="rId30" tooltip="Palócföld (folyóira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Palócföld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D709349-30A9-DFBF-ADCE-7E744FC3F00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40" y="276731"/>
            <a:ext cx="5238360" cy="485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07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413</Words>
  <Application>Microsoft Office PowerPoint</Application>
  <PresentationFormat>Egyéni</PresentationFormat>
  <Paragraphs>57</Paragraphs>
  <Slides>28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28</vt:i4>
      </vt:variant>
    </vt:vector>
  </HeadingPairs>
  <TitlesOfParts>
    <vt:vector size="39" baseType="lpstr">
      <vt:lpstr>Arial</vt:lpstr>
      <vt:lpstr>Calibri</vt:lpstr>
      <vt:lpstr>Source Sans Pro</vt:lpstr>
      <vt:lpstr>Source Sans Pro Black</vt:lpstr>
      <vt:lpstr>Source Sans Pro Light</vt:lpstr>
      <vt:lpstr>Source Sans Pro Semibold</vt:lpstr>
      <vt:lpstr>Source Serif Pro</vt:lpstr>
      <vt:lpstr>Times New Roman</vt:lpstr>
      <vt:lpstr>Wingdings</vt:lpstr>
      <vt:lpstr>Office Theme</vt:lpstr>
      <vt:lpstr>Office Theme</vt:lpstr>
      <vt:lpstr>PowerPoint-bemutató</vt:lpstr>
      <vt:lpstr>PowerPoint-bemutató</vt:lpstr>
      <vt:lpstr>Előadásaim</vt:lpstr>
      <vt:lpstr>PowerPoint-bemutató</vt:lpstr>
      <vt:lpstr>PowerPoint-bemutató</vt:lpstr>
      <vt:lpstr>PowerPoint-bemutató</vt:lpstr>
      <vt:lpstr>PowerPoint-bemutató</vt:lpstr>
      <vt:lpstr>           Könyveim</vt:lpstr>
      <vt:lpstr>Publikációim</vt:lpstr>
      <vt:lpstr>   </vt:lpstr>
      <vt:lpstr>PowerPoint-bemutató</vt:lpstr>
      <vt:lpstr>PowerPoint-bemutató</vt:lpstr>
      <vt:lpstr>PowerPoint-bemutató</vt:lpstr>
      <vt:lpstr>PowerPoint-bemutató</vt:lpstr>
      <vt:lpstr>PowerPoint-bemutató</vt:lpstr>
      <vt:lpstr>Könyvbemutatók</vt:lpstr>
      <vt:lpstr>PowerPoint-bemutató</vt:lpstr>
      <vt:lpstr>PowerPoint-bemutató</vt:lpstr>
      <vt:lpstr>Okleveleim</vt:lpstr>
      <vt:lpstr>PowerPoint-bemutató</vt:lpstr>
      <vt:lpstr>PowerPoint-bemutató</vt:lpstr>
      <vt:lpstr>PowerPoint-bemutató</vt:lpstr>
      <vt:lpstr>Egyebek</vt:lpstr>
      <vt:lpstr>PowerPoint-bemutató</vt:lpstr>
      <vt:lpstr>PowerPoint-bemutató</vt:lpstr>
      <vt:lpstr>Interjúk</vt:lpstr>
      <vt:lpstr>PowerPoint-bemutató</vt:lpstr>
      <vt:lpstr>Méltatások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Alizarin</dc:title>
  <dc:subject/>
  <dc:creator>User</dc:creator>
  <dc:description/>
  <cp:lastModifiedBy>User</cp:lastModifiedBy>
  <cp:revision>24</cp:revision>
  <dcterms:created xsi:type="dcterms:W3CDTF">2023-03-18T14:22:54Z</dcterms:created>
  <dcterms:modified xsi:type="dcterms:W3CDTF">2023-03-19T18:59:54Z</dcterms:modified>
  <dc:language>hu-HU</dc:language>
</cp:coreProperties>
</file>