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4" r:id="rId9"/>
    <p:sldId id="265" r:id="rId10"/>
    <p:sldId id="267" r:id="rId11"/>
    <p:sldId id="273" r:id="rId12"/>
    <p:sldId id="275" r:id="rId13"/>
    <p:sldId id="276" r:id="rId14"/>
    <p:sldId id="274" r:id="rId15"/>
    <p:sldId id="269" r:id="rId16"/>
    <p:sldId id="272" r:id="rId17"/>
    <p:sldId id="278" r:id="rId18"/>
    <p:sldId id="270" r:id="rId19"/>
    <p:sldId id="271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B2EE8-95DB-4E8D-9696-4A203D1347C4}" v="5" dt="2025-04-05T15:55:03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meth Zsombor" userId="c44a94e2-3a6c-44a3-ab05-663fadf17715" providerId="ADAL" clId="{1F3FADB4-F9B2-405D-AF92-BD52358E3457}"/>
    <pc:docChg chg="modSld">
      <pc:chgData name="Németh Zsombor" userId="c44a94e2-3a6c-44a3-ab05-663fadf17715" providerId="ADAL" clId="{1F3FADB4-F9B2-405D-AF92-BD52358E3457}" dt="2025-04-06T12:12:05.547" v="50" actId="20577"/>
      <pc:docMkLst>
        <pc:docMk/>
      </pc:docMkLst>
      <pc:sldChg chg="modSp mod">
        <pc:chgData name="Németh Zsombor" userId="c44a94e2-3a6c-44a3-ab05-663fadf17715" providerId="ADAL" clId="{1F3FADB4-F9B2-405D-AF92-BD52358E3457}" dt="2025-04-06T12:12:05.547" v="50" actId="20577"/>
        <pc:sldMkLst>
          <pc:docMk/>
          <pc:sldMk cId="1615115890" sldId="257"/>
        </pc:sldMkLst>
        <pc:spChg chg="mod">
          <ac:chgData name="Németh Zsombor" userId="c44a94e2-3a6c-44a3-ab05-663fadf17715" providerId="ADAL" clId="{1F3FADB4-F9B2-405D-AF92-BD52358E3457}" dt="2025-04-06T12:12:05.547" v="50" actId="20577"/>
          <ac:spMkLst>
            <pc:docMk/>
            <pc:sldMk cId="1615115890" sldId="257"/>
            <ac:spMk id="6" creationId="{BC015FF3-892C-C7C9-0793-E4306BDD16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186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4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72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0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1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7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3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ti.hu/hu/hirek-esemenyek/118-2024/1246-tudomanyos-forum-nemeth-zsombor" TargetMode="External"/><Relationship Id="rId2" Type="http://schemas.openxmlformats.org/officeDocument/2006/relationships/hyperlink" Target="https://iccmu.es/wp-content/uploads/2024/12/Programa-fin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uigiboccherini.org/2022/12/01/musical-interpretation-and-performance-from-the-xixth-to-the-xxist-century/" TargetMode="External"/><Relationship Id="rId4" Type="http://schemas.openxmlformats.org/officeDocument/2006/relationships/hyperlink" Target="https://www.music.u-szeged.hu/kari-elet/szte-bbmk-2024-majus/amagyarv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w.ac.at/imi/?PageId=4356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5bPBxexf0?list=PLdc_vg1v7q6FGUt-qoRGFWLeciwyh14-6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ti.hu/files/mza/konferenciak/Meghivo_0424_c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UnP49Lbo8?feature=oembed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-8s6YK7UvA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.mtak.hu/159758/1/Vikarius_Nemeth_Bartok_katalogus_1-11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z5FNqpkpJc?feature=oembed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a.reviste.ubbcluj.ro/index.php/subbmusica/article/view/6126/5812" TargetMode="External"/><Relationship Id="rId2" Type="http://schemas.openxmlformats.org/officeDocument/2006/relationships/hyperlink" Target="https://apps.lfze.hu/netfolder/PublicNet/Doktori%20dolgozatok/nemeth_zsombor/disszertacio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eol.com/search/viewpdf?id=948370" TargetMode="External"/><Relationship Id="rId2" Type="http://schemas.openxmlformats.org/officeDocument/2006/relationships/hyperlink" Target="https://real.mtak.hu/117631/1/jardanyitanulmanyok_kis1_MTMTesRE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a.oszk.hu/02500/02557/00032/pdf/EPA02557_magyar_zene_2017_04_454-47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pnm.hypotheses.org/2556" TargetMode="External"/><Relationship Id="rId2" Type="http://schemas.openxmlformats.org/officeDocument/2006/relationships/hyperlink" Target="https://www.zti.hu/files/esemenyek/2024/Bartok_ViolaConcertoConf_Abstracts_2024-07-22_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smu.sk/wp-content/uploads/2024/02/Effects_program_web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t.ubbcluj.ro/kodaly-140-nemzetkozi-konferencia-kodaly-zoltan-tiszteletere/" TargetMode="External"/><Relationship Id="rId2" Type="http://schemas.openxmlformats.org/officeDocument/2006/relationships/hyperlink" Target="https://art.pte.hu/hu/pecs-zenei-elete-1923-2023-konferencia/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ti.hu/files/esemenyek/2022/otvenotesztendo_konf_program_web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zzt.hu/images/pdfs/MZZT_Konf_2019_Programfuzet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uP_-HVBSLc?feature=oembed" TargetMode="Externa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zzt.hu/images/pdfs/MZZT_Konf_2018_Programfuzet.pdf" TargetMode="External"/><Relationship Id="rId2" Type="http://schemas.openxmlformats.org/officeDocument/2006/relationships/hyperlink" Target="https://lfze.hu/programok/egy-kiveteles-eset-farkas-ferenc-rakoczi-temaju-muvei-kozott-az-aspirationes-principis-kantata-81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ti.hu/files/mza/konferenciak/Lajtha_2017_06_smallest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icissimus.bandcamp.com/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BsuvG2TiGM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implicissimus.hu/esemenyek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zzt.hu/hu/magyar-zene/226-2023-3-szam" TargetMode="External"/><Relationship Id="rId2" Type="http://schemas.openxmlformats.org/officeDocument/2006/relationships/hyperlink" Target="https://www.researchgate.net/publication/388678962_Nem_szentiras_de_fontos_dokumentum_Bartok_Bela_5_vonosnegyese_a_Kolisch-_es_a_Pro_Arte_Kvartett_hangfelvetele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kjournals.com/view/journals/6/63/3-4/article-p173.xml" TargetMode="External"/><Relationship Id="rId2" Type="http://schemas.openxmlformats.org/officeDocument/2006/relationships/hyperlink" Target="https://real.mtak.hu/159758/1/Vikarius_Nemeth_Bartok_katalogus_1-11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suu.com/mupabudapest/docs/bartok_tavasz_magazin_2021/6" TargetMode="External"/><Relationship Id="rId5" Type="http://schemas.openxmlformats.org/officeDocument/2006/relationships/hyperlink" Target="https://akjournals.com/view/journals/6/62/3-4/article-p291.pdf" TargetMode="External"/><Relationship Id="rId4" Type="http://schemas.openxmlformats.org/officeDocument/2006/relationships/hyperlink" Target="https://mzzt.hu/hu/magyar-zene/218-2022-1-sz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zzt.hu/hu/magyar-zene/189-2021-1-szam" TargetMode="External"/><Relationship Id="rId2" Type="http://schemas.openxmlformats.org/officeDocument/2006/relationships/hyperlink" Target="https://real.mtak.hu/144777/1/ImreWaldbaueranImportantbutLittle-KnownViolinistPartnerofBelaBarto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zzt.hu/hu/magyar-zene/13-2020-1-szam" TargetMode="External"/><Relationship Id="rId4" Type="http://schemas.openxmlformats.org/officeDocument/2006/relationships/hyperlink" Target="https://real.mtak.hu/159432/1/NEMETHZsomborBartokBelaesaQuatuorProArt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184DB61-5442-14D8-6822-FD4C76366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Szakmai portfólió</a:t>
            </a:r>
            <a:endParaRPr lang="en-US"/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BB2237CB-404E-4358-E846-BE0626288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Németh Zsombor (PhD)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0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DD23FD-F420-F2A8-2E86-1BCDC66D4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95ECDB-BD65-26DD-0BED-A74EAEFF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A7F91-D259-2694-4D6D-589B976E0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0AECB25-BD24-2194-7FA6-573B05E6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A MMA Művészeti Ösztöndíj Programra benyújtott pályázatom témájához kapcsolódó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C702E96-5133-1D6B-7781-9CC19902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 lnSpcReduction="10000"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„A Chronicle of the Waldbauer-Kerpely String Quartet’s Spanish Tour (1925).”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Música de Cámara en España (SS. XVIII-XXI): Agentes, Repertorios y Espacios.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Madrid: Universidad Complutense, Facultad de Geografía e Historia, Salón de Actos, 2024. december 13.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„A Waldbauer–Kerpely-kvartett és a kortárs zene.”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Tudományos Fórum.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Budapest: HUN-REN BTK Zenetudományi Intézet, 2024. október 17.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absztrakt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„The Waldbauer–Kerpely Quartet: An Apostle of Contemporary Music (?)” </a:t>
            </a:r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Tradition of Hungarian String Quartet Performance, Vol. 1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Szeged: MMA Művészetelméleti és Módszertani Kutatóintézet és Szegedi Tudományegyetem, Bartók Béla Művészeti Kar, Művészettudományi Intézet, 2024. május 23.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„Rudolf Kolisch’s Two Recordings of Bartók’s String Quartet No. 5.”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Musical Interpretation and Performance from the XIXth to the XXIst Century.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Bergamo: Fondazione MIA, Sala Locatelli, 2023. november 10–12.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hu-HU" sz="1800" i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8A099B-2E5A-7C5F-93B0-687FAAC27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59B42A-A1D3-97E9-983F-331783E8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3029C3-6A8F-BC11-4FA3-764A5A45D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23627-CF8E-FDE1-6427-47C7FE2C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9245E1D-5670-420B-A089-C7DDB156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A MMA Művészeti Ösztöndíj Programra benyújtott pályázatom témájához kapcsolódó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  <a:endParaRPr lang="hu-HU" sz="2800">
              <a:solidFill>
                <a:srgbClr val="FFFFFF"/>
              </a:solidFill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7B2757F-976B-55F2-DDE6-AA65C98B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8"/>
            <a:ext cx="6670520" cy="5661845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„Bartók Béla 5. vonósnégyesének magyarországi bemutatásáról és korai fogadtatástörténetéről.”</a:t>
            </a:r>
            <a:r>
              <a:rPr lang="hu-HU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Modell és inspiráció: A Magyar Zenetudományi és Zenekritikai Társaság 19. tudományos konferenciája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Budapest: ELKH BTK ZTI Bartók-terem, 2022. október 6–8.</a:t>
            </a: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founding of an important ensemble on the border of two eras: sources to the early years of the Waldbauer-Kerpely String Quartet.” </a:t>
            </a:r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Musical Practice in the Long Nineteenth Century: Unknown Ego-Documents from Central Europe.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Bécs/Wien: Universität für Musik und Darstellende Kunst, 2022. szeptember 20–22. [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program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9C29B-CBFB-0264-6FCF-A091C293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Online médiaelem 2" title="Németh Zsombor: Bartók Béla 5. vonósnégyesének magyarországi bemutatásáról...">
            <a:hlinkClick r:id="" action="ppaction://media"/>
            <a:extLst>
              <a:ext uri="{FF2B5EF4-FFF2-40B4-BE49-F238E27FC236}">
                <a16:creationId xmlns:a16="http://schemas.microsoft.com/office/drawing/2014/main" id="{56443D3C-9916-1F1C-D3CC-680997D7FC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81492" y="2556617"/>
            <a:ext cx="318583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206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541AEC-C325-8505-A64C-6A3A72F91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1D05D3-BA0F-9985-10D3-706343F3A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BFC01-A106-BBAF-2C00-937115D2B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CCC77F1-64E1-2DE7-D30D-865D319A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A MMA Művészeti Ösztöndíj Programra benyújtott pályázatom témájához kapcsolódó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56FDC06-1823-8139-1FD6-C7C3CA86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„The Fourth of the Fourth.”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Bartók: The String Quartets – Konfernecia a Bartók Világversenyhez kapcsolódóan.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Budapest: ELKH BTK Zenetudományi Intézet, 2021. október 29.</a:t>
            </a:r>
            <a:endParaRPr lang="hu-HU" sz="18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„Bartók Béla és a Pro Arte Vonósnégyes.”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Tudományos Fórum.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Budapest: ELKH BTK Zenetudományi Intézet, 2021. június 17.</a:t>
            </a: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„Bartók Béla 6. vonósnégyesének magyarországi bemutatója.” </a:t>
            </a:r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Zene és zeneélet a 20. századi Magyarországon.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Budapest: BTK Zenetudományi Intézet, 2021. május 6–7. [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9BDF9-D01E-55EC-1AE9-23104F2FE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Online médiaelem 2" title="Németh Zsombor: Bartók Béla és a Pro Arte Vonósnégyes">
            <a:hlinkClick r:id="" action="ppaction://media"/>
            <a:extLst>
              <a:ext uri="{FF2B5EF4-FFF2-40B4-BE49-F238E27FC236}">
                <a16:creationId xmlns:a16="http://schemas.microsoft.com/office/drawing/2014/main" id="{17FEF8AA-7C60-3093-420E-78B0E8D6E1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44997" y="2668700"/>
            <a:ext cx="318583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1691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10338B-0C27-41DF-3BE5-B8AEF75C5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BE4871-E3B7-82F2-39DA-5812275D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F6D38E-B33A-574C-66B7-4AC158015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1A5ACE1-1376-A6DC-6C34-7773F21D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A MMA Művészeti Ösztöndíj Programra benyújtott pályázatom témájához kapcsolódó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308CFB45-7A50-8CD1-C10A-94C3C13B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„Hősök, avagy Bartók vonósnégyeseinek első előadói” (Ismeretterjesztő előadás.) Budapest: Bartók Béla Emlékház, 2021. május 29.</a:t>
            </a: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„Imre Waldbauer and Béla Bartók.”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Bartók and the Violin: A Joint Symposium of the Liszt Academy and the Bartók Archives</a:t>
            </a:r>
            <a:r>
              <a:rPr lang="hu-HU" i="1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Budapest: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MTA BTK ZTI Bartók terem, 2017. szeptember 14–15.</a:t>
            </a: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6C79B-CC5A-5620-A7DE-CC4084A1C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Online médiaelem 3" title="2021.05.29. Hősök, avagy Bartók vonósnégyeseinek első előadói, Németh Zsombor zenetörténész előadása">
            <a:hlinkClick r:id="" action="ppaction://media"/>
            <a:extLst>
              <a:ext uri="{FF2B5EF4-FFF2-40B4-BE49-F238E27FC236}">
                <a16:creationId xmlns:a16="http://schemas.microsoft.com/office/drawing/2014/main" id="{4ABAA71C-05AC-0889-4946-4465313723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4997" y="1905127"/>
            <a:ext cx="318583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437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723D2-63BF-49E9-9BB3-3604504A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76D0-6B98-2AA3-0225-98F00F090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90BE15-3D07-96F1-EDBB-A5B556F74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6C78D6-FF2C-1223-A732-62F30E6F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A MMA Művészeti Ösztöndíj Programra benyújtott pályázatom témájához kapcsolódó </a:t>
            </a:r>
            <a:r>
              <a:rPr lang="hu-HU" sz="2800" u="sng">
                <a:solidFill>
                  <a:srgbClr val="FFFFFF"/>
                </a:solidFill>
              </a:rPr>
              <a:t>kiállítások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181D2C5-7E7B-E1AE-CA63-FC42070E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3" y="965199"/>
            <a:ext cx="7557373" cy="5591244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Bartók és hegedűművész partnerei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kiállítás a BTK Zenetudományi Intézetben (Vikárius Lászlóval közösen, 2022)</a:t>
            </a: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katalógus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B14605-7EE3-4CAD-5172-1C13810C7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Online médiaelem 6" title="Penna (7. rész) – A Bartók Archívum">
            <a:hlinkClick r:id="" action="ppaction://media"/>
            <a:extLst>
              <a:ext uri="{FF2B5EF4-FFF2-40B4-BE49-F238E27FC236}">
                <a16:creationId xmlns:a16="http://schemas.microsoft.com/office/drawing/2014/main" id="{42649674-3624-64C4-B880-3BC25D4F04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2654" y="1622875"/>
            <a:ext cx="7557373" cy="42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90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69AA-6035-49A1-F40B-6EFFAF89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59389E19-85C7-E501-1282-674559F3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Zenetudomány (II.)</a:t>
            </a:r>
            <a:endParaRPr lang="en-US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DCE3761-114E-E961-03EC-F9302F6DD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További publikációk és előadások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9BDA7-9136-9484-2E66-9D4B41E7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A5E654-CA33-E024-B223-6F7576C40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2142C4-BE2F-DBC4-AD58-51C536FAA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D5A5D4-6FCD-FB37-D8EC-CE9DA192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További </a:t>
            </a:r>
            <a:r>
              <a:rPr lang="hu-HU" sz="2800" u="sng">
                <a:solidFill>
                  <a:srgbClr val="FFFFFF"/>
                </a:solidFill>
              </a:rPr>
              <a:t>publikációk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7A603D9F-8A9E-938C-AF7B-C015FBED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choreáktól az aspiratiókig: Farkas Ferenc Rákóczi-témájú kompozíciói.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PhD Disszertáció. Budapest: Liszt Ferenc Zeneművészeti Egyetem, 2023. (Megvédve 2024-ben.)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megtekintés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„Master and his »illegitimate pupil«: Zoltán Kodály and Ferenc Farkas.”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Studia Universitatis Babeş-Bolyai Series Musica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68/1 (2023), 137–173.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megtekintés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„Farkas Ferenc kuruc tematikájú kompozíciói: Rövid áttekintés.” In: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Folytonosság és megszakítottság a magyar kultúrában: A doktoriskolák VI. nemzetközi magyarságtudományi konferenciája. Bécs, Ausztria 2019.09.04. - 2019.09.06.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Szerk. Bene Sándor–Dobos István. Budapest: Nemzetközi Magyarságtudományi Társaság, 2022, 559–606.</a:t>
            </a:r>
          </a:p>
          <a:p>
            <a:pPr algn="just"/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„A Szerelmi álmok – Liszt című film zenéje.” In: </a:t>
            </a:r>
            <a:r>
              <a:rPr lang="hu-HU" i="1">
                <a:latin typeface="Times New Roman" panose="02020603050405020304" pitchFamily="18" charset="0"/>
                <a:ea typeface="Times New Roman" panose="02020603050405020304" pitchFamily="18" charset="0"/>
              </a:rPr>
              <a:t>Tripolisz, Miskolc, Senlis – Cziffra György emlékezete. 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Szerk. Windhager Ákos. Budapest: Magyar Művészeti Akadémia Művészetelméleti és Módszertani Kutatóintézet, 2021, 127–140. 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u-HU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127B6-F615-D0E3-6678-2DE4EBC9E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45C10-F6FC-5B18-645C-87713390F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7A18C6-3A2A-AB88-A0E8-725D658C3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7029F4-35D9-2DB5-A3C6-41C7C5484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147DDB9-686E-BCEC-0011-1EC9E0FC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További </a:t>
            </a:r>
            <a:r>
              <a:rPr lang="hu-HU" sz="2800" u="sng">
                <a:solidFill>
                  <a:srgbClr val="FFFFFF"/>
                </a:solidFill>
              </a:rPr>
              <a:t>publikációk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3136D173-F059-4623-7AED-A2D16222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 fontScale="92500"/>
          </a:bodyPr>
          <a:lstStyle/>
          <a:p>
            <a:pPr algn="just"/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„Dohnányi Ernő és a Waldbauer–Kerpely Vonósnégyes.” In: </a:t>
            </a:r>
            <a:r>
              <a:rPr lang="hu-HU" i="1">
                <a:latin typeface="Times New Roman" panose="02020603050405020304" pitchFamily="18" charset="0"/>
                <a:ea typeface="Times New Roman" panose="02020603050405020304" pitchFamily="18" charset="0"/>
              </a:rPr>
              <a:t>Dohnányi-tanulmányok 2021.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 Szerk. Laskai Anna–Ozsvárt Viktória.  Budapest: ELKH BTK Zenetudományi Intézet, 2021, 141–184.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„Farkas Ferenc pályakezdése (1927–1931).” In: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Járdányi Pál és kora: Tanulmányok a 20. századi magyar zene történetéből (1920-1966)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Szerk. Dalos Anna–Ozsvárt Viktória. Budapest: Rózsavölgyi és Társa, 2020, 163–201.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a kötet megtekintése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„Farkas Ferenc kolozsvári éveinek filmzenéi.” In: </a:t>
            </a:r>
            <a:r>
              <a:rPr lang="hu-HU" i="1">
                <a:latin typeface="Times New Roman" panose="02020603050405020304" pitchFamily="18" charset="0"/>
                <a:ea typeface="Times New Roman" panose="02020603050405020304" pitchFamily="18" charset="0"/>
              </a:rPr>
              <a:t>Certamen VII.: Előadások a Magyar Tudomány Napján az Erdélyi Múzeum Egyesület I. Szakosztályában. 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Szerk. Egyed Emese–Pakó László–Sófalvi Emese. Cluj/Kolozsvár: Erdélyi Múzeum-Egyesület, Bölcsészet-, Nyelv- és Történettudományi Szakosztály, 2020, 243–258. [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megtekintés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„Mester és »törvénytelen tanítványa«: Kodály Zoltán és Farkas Ferenc.”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Magyar Zene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55/4 (2017), 454–474.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megtekintés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MMA Akadémikusok Életmű-dokumentációjának elkészítése: Baráti Kristóf, Lantos István, Kocsár Miklós, Kovács Zoltán, Tóth Péter, Vashegyi György (2016)</a:t>
            </a:r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60776-CEDE-FF0E-1E13-A382C243B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243B3-F452-D16E-596A-C47CF509F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82167F-5B53-1FE7-2294-6F7E373F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B506A0-FF39-D973-E7F2-5F6B52D2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7889FB9-A94A-022C-4EEE-0299E26B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További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0124E0C-FE48-6B39-1C0F-0DF31C78E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„The Structure and Form of Bartók’s Viola Concerto: Hypotheses and Practical Solutions.”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Béla Bartók’s Viola Concerto Revisited: An international conference organized by the Budapest Bartók Archives.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Buidapest: HUN-REN BTK Zenetudományi Intézet, 2024. július 22.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hu-HU" sz="18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„Music for Commissions, Competitions, and Requests: Béla Bartók and musical patronage.”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Historical Perspectives on Musical Commissions.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Wien/Bécs: </a:t>
            </a:r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Universität für Musik und Darstellende Kunst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, 2024. május 17. [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az előadásról készült blogposzt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„From Up-to-Date to Belated: Ferenc Farkas’s » Musica dodecatonica«.”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Effects of Ideologies and Socio-Political Crises on Musical Culture after World War II. International Conference, Workshop, Lecture-Recitals, and Concert as Part of the 75th Anniversary Celebrations of the Academy of Performing Arts in Bratislava.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Bratislava/Pozsony: Hudobná a tanečná fakulta, 2024. február 14–16.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hu-HU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25348-CCAF-A13D-F79A-F896BC34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7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25321-612A-FAD5-0413-A5ABB3DFB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D5C885-049F-3134-89FE-64423F43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044DB8-593A-505E-5EC3-79AF04744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01F6415-B164-9F31-65FC-3B13D728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További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4E608FE-C49C-825F-1966-F53A18C20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Farkas Ferenc és a Panegyricus: zene egy ünnepi Janus Pannonius-táncjátékhoz.”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Pécs zenei élete 1923-tól napjainkig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Pécs: Pécsi Tudományegyetem, Művészeti Kar, Zeneművészeti Intézet, Liszt Ferenc Hangversenyterem, 2023. október 14–15.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program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„Mester és »törvénytelen tanítványa«: Kodály Zoltán és Farkas Ferenc.”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Kodály 140 – Nemzetközi konferencia Kodály Zoltán tiszteletére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Cluj/Kolozsvár: Babes-Bolyai Tudományegyetem, 2022. december 15–16.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program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„Árnyék napfényes tájakon. Farkas Ferenc és a tizenkétfokúság.” @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Ötvenöt esztendő. A BTK Zenetudományi Intézet ünnepi konferenciája a 80 éves Berlász Melinda, Domokos Mária és Bereczky János tiszteletére.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Budapest: Eötvös Collegium, 2022. november 17–18.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112F57-6815-3D03-3590-A9E407BC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13EA4BDC-E6DE-D1F7-5F02-0372AFA9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"/>
            <a:ext cx="6609047" cy="8127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Bemutatkozás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C015FF3-892C-C7C9-0793-E4306BDD1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812800"/>
            <a:ext cx="6609047" cy="604519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dirty="0"/>
              <a:t>Németh Zsombor 2008 és 2013 között volt a budapesti Liszt Ferenc Zeneművészeti Egyetem zenetudományi képzésének hallgatója. Doktori tanulmányait ugyanitt kezdte 2014-ben, disszertációját 2023-ban nyújtotta be és 2024-ben védte meg (</a:t>
            </a:r>
            <a:r>
              <a:rPr lang="hu-HU" sz="1350" i="1" dirty="0"/>
              <a:t>A </a:t>
            </a:r>
            <a:r>
              <a:rPr lang="hu-HU" sz="1350" i="1" dirty="0" err="1"/>
              <a:t>choreáktól</a:t>
            </a:r>
            <a:r>
              <a:rPr lang="hu-HU" sz="1350" i="1" dirty="0"/>
              <a:t> az </a:t>
            </a:r>
            <a:r>
              <a:rPr lang="hu-HU" sz="1350" i="1" dirty="0" err="1"/>
              <a:t>aspiratiókig</a:t>
            </a:r>
            <a:r>
              <a:rPr lang="hu-HU" sz="1350" i="1" dirty="0"/>
              <a:t>: Farkas Ferenc Rákóczi-témájú kompozíciói</a:t>
            </a:r>
            <a:r>
              <a:rPr lang="hu-HU" sz="1350" dirty="0"/>
              <a:t>, témavezető: </a:t>
            </a:r>
            <a:r>
              <a:rPr lang="hu-HU" sz="1350" dirty="0" err="1"/>
              <a:t>Tallián</a:t>
            </a:r>
            <a:r>
              <a:rPr lang="hu-HU" sz="1350" dirty="0"/>
              <a:t> Tibor). 2017 szeptembere óta a Budapesti Bartók Archívum (jelenleg HUN-REN Bölcsészettudományi Kutatóközpont Zenetudományi Intézet) munkatársa. A müncheni G. </a:t>
            </a:r>
            <a:r>
              <a:rPr lang="hu-HU" sz="1350" dirty="0" err="1"/>
              <a:t>Henle</a:t>
            </a:r>
            <a:r>
              <a:rPr lang="hu-HU" sz="1350" dirty="0"/>
              <a:t> </a:t>
            </a:r>
            <a:r>
              <a:rPr lang="hu-HU" sz="1350" dirty="0" err="1"/>
              <a:t>Verlag</a:t>
            </a:r>
            <a:r>
              <a:rPr lang="hu-HU" sz="1350" dirty="0"/>
              <a:t> és az </a:t>
            </a:r>
            <a:r>
              <a:rPr lang="hu-HU" sz="1350" dirty="0" err="1"/>
              <a:t>Editio</a:t>
            </a:r>
            <a:r>
              <a:rPr lang="hu-HU" sz="1350" dirty="0"/>
              <a:t> </a:t>
            </a:r>
            <a:r>
              <a:rPr lang="hu-HU" sz="1350" dirty="0" err="1"/>
              <a:t>Musica</a:t>
            </a:r>
            <a:r>
              <a:rPr lang="hu-HU" sz="1350" dirty="0"/>
              <a:t> Budapest Zeneműkiadó gondozásában, Vikárius </a:t>
            </a:r>
            <a:r>
              <a:rPr lang="hu-HU" sz="1350"/>
              <a:t>László főszerkesztésében </a:t>
            </a:r>
            <a:r>
              <a:rPr lang="hu-HU" sz="1350" dirty="0"/>
              <a:t>megjelenő </a:t>
            </a:r>
            <a:r>
              <a:rPr lang="hu-HU" sz="1350" i="1" dirty="0"/>
              <a:t>Bartók Béla zeneműveinek kritikai összkiadása</a:t>
            </a:r>
            <a:r>
              <a:rPr lang="hu-HU" sz="1350" dirty="0"/>
              <a:t> 29. kötetének (</a:t>
            </a:r>
            <a:r>
              <a:rPr lang="hu-HU" sz="1350" i="1" dirty="0"/>
              <a:t>1–6. vonósnégyes</a:t>
            </a:r>
            <a:r>
              <a:rPr lang="hu-HU" sz="1350" dirty="0"/>
              <a:t>) közreadásában Somfai László munkatársa volt. A 30. kötetnek (</a:t>
            </a:r>
            <a:r>
              <a:rPr lang="hu-HU" sz="1350" i="1" dirty="0"/>
              <a:t>1–6. vonósnégyes: Kritikai megjegyzések</a:t>
            </a:r>
            <a:r>
              <a:rPr lang="hu-HU" sz="1350" dirty="0"/>
              <a:t>) már Németh Zsombor volt a szerkesztője. Jelenleg a 31. kötetet (</a:t>
            </a:r>
            <a:r>
              <a:rPr lang="hu-HU" sz="1350" i="1" dirty="0"/>
              <a:t>1–2. szonáta hegedre és zongorára</a:t>
            </a:r>
            <a:r>
              <a:rPr lang="hu-HU" sz="1350" dirty="0"/>
              <a:t>) készíti elő.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dirty="0"/>
              <a:t>	Főbb kutatási területei: forrás- és </a:t>
            </a:r>
            <a:r>
              <a:rPr lang="hu-HU" sz="1350" dirty="0" err="1"/>
              <a:t>notációkutatás</a:t>
            </a:r>
            <a:r>
              <a:rPr lang="hu-HU" sz="1350" dirty="0"/>
              <a:t>, a 20. századi magyar zene (különös tekintettel Bartók Béla, Farkas Ferenc, illetve </a:t>
            </a:r>
            <a:r>
              <a:rPr lang="hu-HU" sz="1350" dirty="0" err="1"/>
              <a:t>Waldbauer</a:t>
            </a:r>
            <a:r>
              <a:rPr lang="hu-HU" sz="1350" dirty="0"/>
              <a:t> Imre életére és munkásságára), valamint a 17–18. századi vonószene és annak kései recepciótörténete. Zenetudományi munkásságát Köztársasági Ösztöndíjjal (2012) és Kodály Zoltán Zenei Alkotói Ösztöndíjjal (2018, 2019, 2020) ismerték el.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dirty="0"/>
              <a:t>	Tudományos munkája mellett historikus hangszereken játszó hegedűművészként is aktív. Ösztöndíjas hallgatója volt a </a:t>
            </a:r>
            <a:r>
              <a:rPr lang="hu-HU" sz="1350" dirty="0" err="1"/>
              <a:t>freiburgi</a:t>
            </a:r>
            <a:r>
              <a:rPr lang="hu-HU" sz="1350" dirty="0"/>
              <a:t> BW </a:t>
            </a:r>
            <a:r>
              <a:rPr lang="hu-HU" sz="1350" dirty="0" err="1"/>
              <a:t>Ensemble-Akademie-nek</a:t>
            </a:r>
            <a:r>
              <a:rPr lang="hu-HU" sz="1350" dirty="0"/>
              <a:t> (2010), a soproni Régi Zenei Napoknak (2010–2011) és a Düsseldorf-</a:t>
            </a:r>
            <a:r>
              <a:rPr lang="hu-HU" sz="1350" dirty="0" err="1"/>
              <a:t>Benrath</a:t>
            </a:r>
            <a:r>
              <a:rPr lang="hu-HU" sz="1350" dirty="0"/>
              <a:t> kastélyban megrendezett </a:t>
            </a:r>
            <a:r>
              <a:rPr lang="hu-HU" sz="1350" dirty="0" err="1"/>
              <a:t>Internationale</a:t>
            </a:r>
            <a:r>
              <a:rPr lang="hu-HU" sz="1350" dirty="0"/>
              <a:t> </a:t>
            </a:r>
            <a:r>
              <a:rPr lang="hu-HU" sz="1350" dirty="0" err="1"/>
              <a:t>Sommerakademie-nek</a:t>
            </a:r>
            <a:r>
              <a:rPr lang="hu-HU" sz="1350" dirty="0"/>
              <a:t> (2011–2013). Az okleveles hegedűtanári diploma megszerzését követően, 2015–2019 között elvégezte a hegedűművész - történeti hegedűk MA képzést a Bécs Város Zene- és Művészeti Egyetemen (MUK). 2012 óta a 17–18. századi zenét játszó </a:t>
            </a:r>
            <a:r>
              <a:rPr lang="hu-HU" sz="1350" dirty="0" err="1"/>
              <a:t>Simplicissimus</a:t>
            </a:r>
            <a:r>
              <a:rPr lang="hu-HU" sz="1350" dirty="0"/>
              <a:t> </a:t>
            </a:r>
            <a:r>
              <a:rPr lang="hu-HU" sz="1350" dirty="0" err="1"/>
              <a:t>Ensemble</a:t>
            </a:r>
            <a:r>
              <a:rPr lang="hu-HU" sz="1350" dirty="0"/>
              <a:t> művészeti vezetője, amellyel többek között a La </a:t>
            </a:r>
            <a:r>
              <a:rPr lang="hu-HU" sz="1350" dirty="0" err="1"/>
              <a:t>Stravaganza</a:t>
            </a:r>
            <a:r>
              <a:rPr lang="hu-HU" sz="1350" dirty="0"/>
              <a:t> </a:t>
            </a:r>
            <a:r>
              <a:rPr lang="hu-HU" sz="1350" dirty="0" err="1"/>
              <a:t>Baroque</a:t>
            </a:r>
            <a:r>
              <a:rPr lang="hu-HU" sz="1350" dirty="0"/>
              <a:t> Music Contest díjazottja volt (2015) és eddig három nagylemezt készített.</a:t>
            </a:r>
            <a:endParaRPr lang="en-US" sz="1350" dirty="0"/>
          </a:p>
        </p:txBody>
      </p:sp>
      <p:pic>
        <p:nvPicPr>
          <p:cNvPr id="8" name="Tartalom helye 7" descr="A képen személy, Emberi arc, ruházat, emb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A5A67BD-3C78-E406-FB71-2DA7D294E2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36344" y="1102344"/>
            <a:ext cx="6858000" cy="46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15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ACDAE-84E9-146E-6E66-653B8C14F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80B47D-DACA-4CE7-CDE6-1D238BDB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21BD-7404-28B0-D3AE-858083CAA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D894C7-1574-E6AF-E140-CD5FDC4E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További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6DBC30F-8A49-9885-90AD-B3801D86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Szerelmi Álmok – Liszt című film zenéje.”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zongorista és az újságíró. A Cziffra Fesztivál és az MMA Művészetelméleti és Módszertani Kutatóintézet Közös Rendezvénye.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Budapest: MOM Kulturális Központ, 2021. március 22.</a:t>
            </a: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„»Ez az a film, amelyet mindenkinek meg kell hallgatni…«: Farkas Ferenc kísérőzenéje a Rákóczi nótája című filmhez.”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Zene és politika: a Magyar Zenetudományi és Zenekritikai Társaság XVI. tudományos konferenciája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Budapest: ELKH BTK Zenetudományi Intézet, 2019. október 11–12.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0415E0-9011-9401-79E1-DA6E65C0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Online médiaelem 3" title="Németh Zsombor: A Szerelmi álmok – Liszt című film zenéje">
            <a:hlinkClick r:id="" action="ppaction://media"/>
            <a:extLst>
              <a:ext uri="{FF2B5EF4-FFF2-40B4-BE49-F238E27FC236}">
                <a16:creationId xmlns:a16="http://schemas.microsoft.com/office/drawing/2014/main" id="{DD753166-9850-F238-ACD7-7E7A832307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44997" y="2167969"/>
            <a:ext cx="318583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073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ACDAE-84E9-146E-6E66-653B8C14F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80B47D-DACA-4CE7-CDE6-1D238BDB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21BD-7404-28B0-D3AE-858083CAA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D894C7-1574-E6AF-E140-CD5FDC4E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További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6DBC30F-8A49-9885-90AD-B3801D86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„Folytonosság és megszakítottság Farkas Ferenc kuruc hagyományra hivatkozó műveiben.”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Folytonosság és megszakítottság a magyar kultúrában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Bécs: Universität Wien, 2019. szeptember 4–6.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„Béla Bartók: Violin Concerto (1907-1908, BB 48a) – a brief survey of history &amp; sources.”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Nemzetközi Bartók Szeminárium és Fesztivál</a:t>
            </a:r>
            <a:r>
              <a:rPr lang="hu-HU" i="1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Szombathely, 2019. július 16.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„Farkas Ferenc kolozsvári éveinek filmzenéi.”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Kolozsvári zeneszerzők – zeneszerzők Kolozsváron, zenetudományi konferencia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Cluj/Kolozsvár, 2019. április 11–12.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„Farkas Ferenc Rákóczi-kantátájának az Országos Széchenyi Könyvtárban őrzött forrásai.”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Kodály Zoltán zenei alkotói ösztöndíjasainak beszámoló előadásai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Budapest: MTA BTK Zenetudományi Intézet, 2019. január 31.</a:t>
            </a:r>
          </a:p>
          <a:p>
            <a:pPr algn="just"/>
            <a:endParaRPr lang="hu-HU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0415E0-9011-9401-79E1-DA6E65C0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8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11FEB-AF8C-5407-E40B-84E15AB4A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F8BD4A-7ED8-EE69-D5FE-F9B845DC4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433BF-BB2D-DE74-86F7-EC5D58927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A41983D-F8CB-BD5F-F34D-56E2CFAA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További </a:t>
            </a:r>
            <a:r>
              <a:rPr lang="hu-HU" sz="2800" u="sng">
                <a:solidFill>
                  <a:srgbClr val="FFFFFF"/>
                </a:solidFill>
              </a:rPr>
              <a:t>előadások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0C7DFD9-2DC1-F24A-E1FF-0B5FDBBC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„Egy kivételes eset Farkas Ferenc Rákóczi-témájú művei között: az Aspirationes principis kantáta.”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Kedd Délutáni Zenetudomány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XI/2. Budapest: Liszt Ferenc Zeneművészeti Egyetem, 2018. november 13.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hirdetés a Zeneakadémia honlapján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„J. S. Bach és a korabeli francia vonós előadói gyakorlat.”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Interpretáció és gyakorlat – Az idei évben alapításának 25. évfordulóját ünneplő Magyar Zenetudományi és Zenekritikai Társaság XV. tudományos konferenciája</a:t>
            </a:r>
            <a:r>
              <a:rPr lang="hu-HU" i="1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u-HU">
                <a:latin typeface="Times New Roman" panose="02020603050405020304" pitchFamily="18" charset="0"/>
                <a:ea typeface="Times New Roman" panose="02020603050405020304" pitchFamily="18" charset="0"/>
              </a:rPr>
              <a:t>Budapest: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MTA BTK ZTI, 2018. október 12–13.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„Lajtha László és a régizene.”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Lajtha-emléknap a zeneszerző születésének 125. évfordulója alkalmából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Budapest: MTA BTK ZTI Bartók terem, 2017. szeptember 21. [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programfüzet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„Mester és »törvénytelen tanítványa«: Kodály Zoltán és Farkas Ferenc.” </a:t>
            </a:r>
            <a:r>
              <a:rPr lang="hu-H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Zenetudományi konferencia Kodály Zoltán születésének 135. és halálának 50. évfordulóján</a:t>
            </a:r>
            <a:r>
              <a:rPr lang="hu-HU" i="1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u-H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MTA BTK ZTI 20–21. Századi Magyar Zenei Archívuma és Magyar Kodály Társaság, Budapest: MTA BTK ZTI Bartók terem, 2017. április 27–28.</a:t>
            </a: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u-H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u-HU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D7A0B-E158-C7F2-B4DB-8B891CBDE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03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67933-A814-71AA-B022-F5E792563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9B9682DE-C1A9-4270-C5BA-23D02885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Előadóművészet</a:t>
            </a:r>
            <a:endParaRPr lang="en-US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464F4B49-331C-5F4D-2834-9BCB55141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Historikus hegedűművész-pályafutásom rövid ismertetése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0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528F79FD-1BBB-6102-A10C-D124E344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Simplicissimus Ensemble</a:t>
            </a:r>
            <a:endParaRPr lang="en-US"/>
          </a:p>
        </p:txBody>
      </p:sp>
      <p:pic>
        <p:nvPicPr>
          <p:cNvPr id="8" name="Kép helye 7" descr="A képen személy, ruházat, fedett pályás, zene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B7ECFD1-7CF5-1BAE-8E14-992658D90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362CCF48-A417-F254-020F-12977CA9A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/>
              <a:t>Az együttes 2012-ben alakult, alapvetően rugalmas méretű és összeállítású, a közreműködők létszáma és hangszer-összeállítása mindig úgy alakul, ahogyan az előadásra kiválasztott zeneművek megkívánják. repertoárján elsősorban a 17. század második és a 18. század első felének kompozíciói szerepelnek. A korhű hangszereken játszó kamaraegyüttes célja az adott korszak hangzásvilágának és előadói stílusának restaurálásán túl az is, hogy a zeneművek előadásukban hasonló revelációval hassanak, mint saját korukban.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9637EC09-3959-BF6E-CBF7-AAD837A5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Simplicissimus Ensemble diszkográfiája</a:t>
            </a:r>
            <a:endParaRPr lang="en-US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154FF0B0-CFB2-BACD-F308-EA1E7F7FF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/>
              <a:t>Teljes diszkográfia:</a:t>
            </a:r>
            <a:endParaRPr lang="hu-HU">
              <a:hlinkClick r:id="rId3"/>
            </a:endParaRPr>
          </a:p>
          <a:p>
            <a:r>
              <a:rPr lang="en-US">
                <a:hlinkClick r:id="rId3"/>
              </a:rPr>
              <a:t>https://simplicissimus.bandcamp.com/</a:t>
            </a:r>
            <a:r>
              <a:rPr lang="hu-HU"/>
              <a:t> </a:t>
            </a:r>
            <a:endParaRPr lang="en-US"/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67292027-4C9E-4146-3533-6829F93EB9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063" y="3420240"/>
            <a:ext cx="4479925" cy="1839969"/>
          </a:xfrm>
        </p:spPr>
      </p:pic>
      <p:sp>
        <p:nvSpPr>
          <p:cNvPr id="12" name="Szöveg helye 11">
            <a:extLst>
              <a:ext uri="{FF2B5EF4-FFF2-40B4-BE49-F238E27FC236}">
                <a16:creationId xmlns:a16="http://schemas.microsoft.com/office/drawing/2014/main" id="{594CA8F6-9AC4-A23F-23CD-A84FA5697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hu-HU"/>
              <a:t>Részlet a </a:t>
            </a:r>
            <a:r>
              <a:rPr lang="hu-HU" i="1"/>
              <a:t>Les Burlesques de Telemann</a:t>
            </a:r>
            <a:r>
              <a:rPr lang="hu-HU"/>
              <a:t> (2022) albumról</a:t>
            </a:r>
            <a:endParaRPr lang="en-US"/>
          </a:p>
        </p:txBody>
      </p:sp>
      <p:pic>
        <p:nvPicPr>
          <p:cNvPr id="13" name="Online médiaelem 12" title="Georg Philipp Telemann: Ouverture burlesque (TWV 55:B8) // Simplicissimus Ensemble // with score">
            <a:hlinkClick r:id="" action="ppaction://media"/>
            <a:extLst>
              <a:ext uri="{FF2B5EF4-FFF2-40B4-BE49-F238E27FC236}">
                <a16:creationId xmlns:a16="http://schemas.microsoft.com/office/drawing/2014/main" id="{8F7F7C44-416E-ED71-6424-26F72BBD6E21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26163" y="3073400"/>
            <a:ext cx="4481512" cy="25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1858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6360C0-5FF4-6607-FA53-1F87A268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Simplicissimus Ensemble hangversenyei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0204A83-F0E7-F9CB-6D7D-428A1A181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/>
              <a:t>170, nagyobbrészt önállóan (saját erőből) szervezett hangverseny. Teljes lista: </a:t>
            </a:r>
            <a:r>
              <a:rPr lang="hu-HU">
                <a:hlinkClick r:id="rId2"/>
              </a:rPr>
              <a:t>http://simplicissimus.hu/esemenyek</a:t>
            </a:r>
            <a:r>
              <a:rPr lang="hu-HU"/>
              <a:t> 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02EE57A-83AB-08E6-538C-E7CFF493F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872" y="2507549"/>
            <a:ext cx="4480560" cy="4119493"/>
          </a:xfrm>
        </p:spPr>
        <p:txBody>
          <a:bodyPr>
            <a:noAutofit/>
          </a:bodyPr>
          <a:lstStyle/>
          <a:p>
            <a:r>
              <a:rPr lang="hu-HU"/>
              <a:t>Olyan helyeken, mint:</a:t>
            </a:r>
          </a:p>
          <a:p>
            <a:pPr lvl="1"/>
            <a:r>
              <a:rPr lang="en-US"/>
              <a:t>Müpa</a:t>
            </a:r>
            <a:r>
              <a:rPr lang="hu-HU"/>
              <a:t> Fesztiválszínház (t.k. a Régizene Fesztivál keretében), Zeneakadémia Solti Terem, </a:t>
            </a:r>
            <a:r>
              <a:rPr lang="en-US"/>
              <a:t>Óbudai Társaskör</a:t>
            </a:r>
            <a:r>
              <a:rPr lang="hu-HU"/>
              <a:t>, </a:t>
            </a:r>
            <a:r>
              <a:rPr lang="en-US"/>
              <a:t>Nádor-terem</a:t>
            </a:r>
            <a:endParaRPr lang="hu-HU"/>
          </a:p>
          <a:p>
            <a:pPr lvl="1"/>
            <a:r>
              <a:rPr lang="hu-HU"/>
              <a:t>Bérletsorozat a Művészetek és Irodalom Házában (Pécs)</a:t>
            </a:r>
          </a:p>
          <a:p>
            <a:pPr lvl="1"/>
            <a:r>
              <a:rPr lang="hu-HU"/>
              <a:t>Művészetek Völgye (Kapolcs), Klassz a pArton! (Balaton és környéke), Öt Templom Fesztivál (Győr)</a:t>
            </a:r>
          </a:p>
          <a:p>
            <a:pPr lvl="1"/>
            <a:r>
              <a:rPr lang="hu-HU"/>
              <a:t>Határon túli városok: Kolozsvár, Komárom, stb.</a:t>
            </a:r>
          </a:p>
          <a:p>
            <a:r>
              <a:rPr lang="hu-HU"/>
              <a:t>Olyan közreműködőkkel, mint: Rohman Ditta, Csalog Benedek, Kristóf Réka, stb.</a:t>
            </a:r>
          </a:p>
          <a:p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E3F242D-CA01-2554-6AF1-3B80B062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/>
              <a:t>Vivaldi </a:t>
            </a:r>
            <a:r>
              <a:rPr lang="hu-HU" i="1"/>
              <a:t>La primavera</a:t>
            </a:r>
            <a:r>
              <a:rPr lang="hu-HU"/>
              <a:t> (A tavasz) című hegedűversenyének szólistájaként.</a:t>
            </a:r>
            <a:br>
              <a:rPr lang="hu-HU"/>
            </a:br>
            <a:r>
              <a:rPr lang="hu-HU"/>
              <a:t>ZAK Solti Terem, 2019. április 28.</a:t>
            </a:r>
            <a:endParaRPr lang="en-US"/>
          </a:p>
        </p:txBody>
      </p:sp>
      <p:pic>
        <p:nvPicPr>
          <p:cNvPr id="8" name="Tartalom helye 7" descr="A képen hangszer, zene, muzsikus, cselló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035E0A7-BADC-CE9C-C8E8-1DB3DDE827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163" y="2845658"/>
            <a:ext cx="4481512" cy="2989133"/>
          </a:xfrm>
        </p:spPr>
      </p:pic>
    </p:spTree>
    <p:extLst>
      <p:ext uri="{BB962C8B-B14F-4D97-AF65-F5344CB8AC3E}">
        <p14:creationId xmlns:p14="http://schemas.microsoft.com/office/powerpoint/2010/main" val="3673323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11F3C86A-ECE9-6358-3780-333CD7DD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Ismeretterjesztő előadásokkal kombinált hangversenyek az Ötpacsirta Szalonban </a:t>
            </a:r>
            <a:endParaRPr lang="en-US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EFC3C2CC-B6AA-E195-22A2-D2FC89F52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2023 óta minden tavasszal</a:t>
            </a:r>
            <a:endParaRPr lang="en-US" dirty="0"/>
          </a:p>
        </p:txBody>
      </p:sp>
      <p:pic>
        <p:nvPicPr>
          <p:cNvPr id="17" name="Tartalom helye 16" descr="A képen hangszer, zene, ruházat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72C417F-4D99-91F1-51B6-ADB8E50E4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063" y="2846917"/>
            <a:ext cx="4479925" cy="2986616"/>
          </a:xfrm>
        </p:spPr>
      </p:pic>
      <p:sp>
        <p:nvSpPr>
          <p:cNvPr id="12" name="Szöveg helye 11">
            <a:extLst>
              <a:ext uri="{FF2B5EF4-FFF2-40B4-BE49-F238E27FC236}">
                <a16:creationId xmlns:a16="http://schemas.microsoft.com/office/drawing/2014/main" id="{B948A79A-B5A6-10C3-BD1C-DC40CF527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Évadonként három tematikus est, </a:t>
            </a:r>
            <a:endParaRPr lang="en-US" dirty="0"/>
          </a:p>
        </p:txBody>
      </p:sp>
      <p:pic>
        <p:nvPicPr>
          <p:cNvPr id="21" name="Tartalom helye 20" descr="A képen ruházat, személy, fedett pályás, zene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8AB7555-01E2-6D83-A802-25974FE62F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163" y="2846388"/>
            <a:ext cx="4481512" cy="2987674"/>
          </a:xfrm>
        </p:spPr>
      </p:pic>
    </p:spTree>
    <p:extLst>
      <p:ext uri="{BB962C8B-B14F-4D97-AF65-F5344CB8AC3E}">
        <p14:creationId xmlns:p14="http://schemas.microsoft.com/office/powerpoint/2010/main" val="129564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D8CBA-3E8B-BD6B-FA1C-0138581C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4F8445FF-E4C7-2ED5-FDBA-5C13DC2D8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  <a:endParaRPr lang="en-US"/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C0A1141E-D317-E364-6EA0-39320E7D2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8F89AD30-D87F-4BFE-F84E-65A43D32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Zenetudomány (I.)</a:t>
            </a:r>
            <a:endParaRPr lang="en-US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7873D431-808E-407D-2B92-05B020C54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MMA Művészeti Ösztöndíj Programra benyújtott pályázatom témájához kapcsolódó publikációk, előadások, kiállítások</a:t>
            </a:r>
          </a:p>
        </p:txBody>
      </p:sp>
    </p:spTree>
    <p:extLst>
      <p:ext uri="{BB962C8B-B14F-4D97-AF65-F5344CB8AC3E}">
        <p14:creationId xmlns:p14="http://schemas.microsoft.com/office/powerpoint/2010/main" val="54363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BB176-B6C1-4B5A-AADA-F930947E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2040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18CDC34-0F26-409D-B10F-578D4DCC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936060A-578E-D460-3A81-0A6A12D1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hu-HU" sz="3600" i="1"/>
              <a:t>Bartók Béla zeneműveinek kritikai összkiadása</a:t>
            </a:r>
            <a:br>
              <a:rPr lang="hu-HU" sz="3600" i="1"/>
            </a:br>
            <a:r>
              <a:rPr lang="hu-HU" sz="3600"/>
              <a:t>29. és 30. kötet</a:t>
            </a:r>
            <a:endParaRPr lang="en-US" sz="3600"/>
          </a:p>
        </p:txBody>
      </p:sp>
      <p:pic>
        <p:nvPicPr>
          <p:cNvPr id="18" name="Tartalom helye 17" descr="A képen szöveg, elektronika, képernyőkép, Webhe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D1840BC-749E-6D8F-80BE-CCD38CBA3F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782" y="640081"/>
            <a:ext cx="4157870" cy="382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Tartalom helye 13" descr="A képen szöveg, képernyőkép, Betűtípus, szoftv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5A146CC-3532-A860-875F-BC36BFA11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886" y="700180"/>
            <a:ext cx="4616874" cy="370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0A4ACE07-D6F5-6C0B-C595-C30003739592}"/>
              </a:ext>
            </a:extLst>
          </p:cNvPr>
          <p:cNvCxnSpPr>
            <a:cxnSpLocks/>
          </p:cNvCxnSpPr>
          <p:nvPr/>
        </p:nvCxnSpPr>
        <p:spPr>
          <a:xfrm>
            <a:off x="2762250" y="2527300"/>
            <a:ext cx="1047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6FBA5B81-948B-01C0-B120-C4BB8C87146A}"/>
              </a:ext>
            </a:extLst>
          </p:cNvPr>
          <p:cNvCxnSpPr>
            <a:cxnSpLocks/>
          </p:cNvCxnSpPr>
          <p:nvPr/>
        </p:nvCxnSpPr>
        <p:spPr>
          <a:xfrm>
            <a:off x="7620000" y="2654300"/>
            <a:ext cx="96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9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F6067F-E0DF-4761-18F9-4C80C157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i="1"/>
              <a:t>Bartók Béla zeneműveinek kritikai összkiadása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A8E962B-43D0-AA41-3C26-DA6D13F3D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/>
              <a:t>Részlet a 29. kötet előszavából</a:t>
            </a:r>
            <a:br>
              <a:rPr lang="hu-HU"/>
            </a:br>
            <a:r>
              <a:rPr lang="hu-HU"/>
              <a:t>(notációról szóló fejezet, magyar változat)</a:t>
            </a:r>
            <a:endParaRPr lang="en-US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B7640EC4-133B-35ED-68B9-A1DD598C1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/>
              <a:t>Részlet a 30. kötetből</a:t>
            </a:r>
          </a:p>
          <a:p>
            <a:r>
              <a:rPr lang="hu-HU"/>
              <a:t>(a 3. kvartett egyik forrásának leírása)</a:t>
            </a:r>
            <a:endParaRPr lang="en-US"/>
          </a:p>
        </p:txBody>
      </p:sp>
      <p:pic>
        <p:nvPicPr>
          <p:cNvPr id="16" name="Tartalom helye 15">
            <a:extLst>
              <a:ext uri="{FF2B5EF4-FFF2-40B4-BE49-F238E27FC236}">
                <a16:creationId xmlns:a16="http://schemas.microsoft.com/office/drawing/2014/main" id="{4D59A847-6B57-8637-83F4-9DA77504E3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437" y="2508250"/>
            <a:ext cx="2890964" cy="3663950"/>
          </a:xfrm>
        </p:spPr>
      </p:pic>
      <p:pic>
        <p:nvPicPr>
          <p:cNvPr id="14" name="Tartalom helye 13">
            <a:extLst>
              <a:ext uri="{FF2B5EF4-FFF2-40B4-BE49-F238E27FC236}">
                <a16:creationId xmlns:a16="http://schemas.microsoft.com/office/drawing/2014/main" id="{E0EF2374-4780-6F61-D91F-86AC7BACD9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440" y="2508250"/>
            <a:ext cx="3237170" cy="366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3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E69F9D-DA5E-7828-4A97-A34BACC2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összkiadás alapján készült praktikus („urtext”) kiadások</a:t>
            </a:r>
            <a:endParaRPr lang="en-US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63CFECAB-1F30-D1DC-5AB8-BC1C6AE2E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163" y="2051358"/>
            <a:ext cx="4481512" cy="390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artalom helye 11" descr="A képen szöveg, Könyvborító, Publikáció, Papíráru látható&#10;&#10;Automatikusan generált leírás">
            <a:extLst>
              <a:ext uri="{FF2B5EF4-FFF2-40B4-BE49-F238E27FC236}">
                <a16:creationId xmlns:a16="http://schemas.microsoft.com/office/drawing/2014/main" id="{5AD1D12C-D940-0F2C-FB2A-08BF7C717D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356" y="1828800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C194F660-6661-97A3-7D28-1DE3326ED70C}"/>
              </a:ext>
            </a:extLst>
          </p:cNvPr>
          <p:cNvCxnSpPr>
            <a:cxnSpLocks/>
          </p:cNvCxnSpPr>
          <p:nvPr/>
        </p:nvCxnSpPr>
        <p:spPr>
          <a:xfrm>
            <a:off x="7717276" y="4055083"/>
            <a:ext cx="96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8DEAD57-050D-904A-2886-59D1ACF8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A MMA Művészeti Ösztöndíj Programra benyújtott pályázatom témájához kapcsolódó </a:t>
            </a:r>
            <a:r>
              <a:rPr lang="hu-HU" sz="2800" u="sng">
                <a:solidFill>
                  <a:srgbClr val="FFFFFF"/>
                </a:solidFill>
              </a:rPr>
              <a:t>publikációk</a:t>
            </a:r>
            <a:endParaRPr lang="en-US" sz="2800" u="sng">
              <a:solidFill>
                <a:srgbClr val="FFFFFF"/>
              </a:solidFill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EED63C8-21C1-62CD-4AD9-EAE262D44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473308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„Nem szentírás, de fontos dokumentum: Bartók Béla 5. vonósnégyese a Kolisch- és a Pro Arte Kvartett hangfelvételein.” In: </a:t>
            </a:r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Bartókról, népzenéről, zenetörténetről: Tanulmányok Lampert Vera tiszteletére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Szerk. Biró Viola–Vikárius László. </a:t>
            </a:r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Budapest: HUN–REN Bölcsészettudományi Kutatóközpont Zenetudományi Intézet, 2024, 337–370. [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megtekintés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</a:p>
          <a:p>
            <a:pPr algn="just"/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The Violinist Imre Waldbauer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 Acquaintance with Béla Bartók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</a:rPr>
              <a:t>.” In: </a:t>
            </a:r>
            <a:r>
              <a:rPr lang="de-DE" i="1">
                <a:latin typeface="Times New Roman" panose="02020603050405020304" pitchFamily="18" charset="0"/>
                <a:ea typeface="Calibri" panose="020F0502020204030204" pitchFamily="34" charset="0"/>
              </a:rPr>
              <a:t>Studien zur Musikwissenschaft</a:t>
            </a:r>
            <a:r>
              <a:rPr lang="hu-HU" i="1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de-DE" i="1">
                <a:latin typeface="Times New Roman" panose="02020603050405020304" pitchFamily="18" charset="0"/>
                <a:ea typeface="Calibri" panose="020F0502020204030204" pitchFamily="34" charset="0"/>
              </a:rPr>
              <a:t> Beihefte der Denkmäler der Tonkunst in Österreich. </a:t>
            </a:r>
            <a:r>
              <a:rPr lang="hu-HU" i="1">
                <a:latin typeface="Times New Roman" panose="02020603050405020304" pitchFamily="18" charset="0"/>
                <a:ea typeface="Calibri" panose="020F0502020204030204" pitchFamily="34" charset="0"/>
              </a:rPr>
              <a:t>Band </a:t>
            </a:r>
            <a:r>
              <a:rPr lang="de-DE" i="1">
                <a:latin typeface="Times New Roman" panose="02020603050405020304" pitchFamily="18" charset="0"/>
                <a:ea typeface="Calibri" panose="020F0502020204030204" pitchFamily="34" charset="0"/>
              </a:rPr>
              <a:t>62.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</a:rPr>
              <a:t> Ed. Lili Veronika Békéssy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–Martin Eybl–Gesa Finke. Wien: Hollitzer Verlag, 2024, 175–206.</a:t>
            </a:r>
          </a:p>
          <a:p>
            <a:pPr algn="just"/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</a:rPr>
              <a:t>CD-kísérőfüzet a </a:t>
            </a:r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Piano quintets by Béla Bartók &amp; Ernst von Dohnányi</a:t>
            </a:r>
            <a:r>
              <a:rPr lang="hu-HU" i="1">
                <a:latin typeface="Times New Roman" panose="02020603050405020304" pitchFamily="18" charset="0"/>
                <a:ea typeface="Calibri" panose="020F0502020204030204" pitchFamily="34" charset="0"/>
              </a:rPr>
              <a:t> performed by the </a:t>
            </a:r>
            <a:r>
              <a:rPr lang="it-IT" i="1">
                <a:latin typeface="Times New Roman" panose="02020603050405020304" pitchFamily="18" charset="0"/>
                <a:ea typeface="Calibri" panose="020F0502020204030204" pitchFamily="34" charset="0"/>
              </a:rPr>
              <a:t>Zemlinsky Quartet</a:t>
            </a:r>
            <a:r>
              <a:rPr lang="hu-HU" i="1">
                <a:latin typeface="Times New Roman" panose="02020603050405020304" pitchFamily="18" charset="0"/>
                <a:ea typeface="Calibri" panose="020F0502020204030204" pitchFamily="34" charset="0"/>
              </a:rPr>
              <a:t> &amp;</a:t>
            </a:r>
            <a:r>
              <a:rPr lang="it-IT" i="1">
                <a:latin typeface="Times New Roman" panose="02020603050405020304" pitchFamily="18" charset="0"/>
                <a:ea typeface="Calibri" panose="020F0502020204030204" pitchFamily="34" charset="0"/>
              </a:rPr>
              <a:t> Paolo Giacometti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</a:rPr>
              <a:t> kiadványhoz (Motormusic Studio EPRC 0063)</a:t>
            </a:r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„Bartók Béla 5. vonósnégyesének magyarországi bemutatója – és ami mögötte volt: Epizódok az Új Magyar Vonósnégyes, az Új Magyar Zeneegyesület, illetve az 1930- as évek budapesti zeneéletének történetéből.” </a:t>
            </a:r>
            <a:r>
              <a:rPr lang="hu-HU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Magyar Zene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61/3 (2023), 264–303. [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megtekintés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A7D5B9-DD54-41E4-4E9F-08E4E7847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4F0A5A-2705-2E54-9930-CDE620A7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EB3E6D-D547-14A8-C32F-972D7F2D4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8FF5351-B66E-57DB-1C58-E1371AA0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A MMA Művészeti Ösztöndíj Programra benyújtott pályázatom témájához kapcsolódó </a:t>
            </a:r>
            <a:r>
              <a:rPr lang="hu-HU" sz="2800" u="sng">
                <a:solidFill>
                  <a:srgbClr val="FFFFFF"/>
                </a:solidFill>
              </a:rPr>
              <a:t>publikációk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3878563-5578-ED06-55BE-F3ABE710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Vikárius László–Németh Zsombor: </a:t>
            </a:r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Bartók és hegedűművész partnerei : Dokumentumok Waldbauer Imre és Székely Zoltán hagyatékából. A Bartók Archívum új szerzeményei. Kiállítási katalógus.</a:t>
            </a:r>
            <a:r>
              <a:rPr lang="hu-HU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Budapest: Bölcsészettudományi Kutatóközpont Zenetudományi Intézet, 2022. [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megtekintés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algn="just"/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„Béla Bartók and the Pro Arte Quartet.” </a:t>
            </a:r>
            <a:r>
              <a:rPr lang="hu-HU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Studia Musicologica 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63/3–4 (2022), 173–196. [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megtekintés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 </a:t>
            </a: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 negyedik negyedikje: Bartók Béla </a:t>
            </a:r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Allegretto, pizzicato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tételének keletkezéséről és korai előadástörténetéről.” </a:t>
            </a:r>
            <a:r>
              <a:rPr lang="hu-HU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Magyar Zene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60/1 (2022), 58–75. [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megtekintés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u-HU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Fourth of the Fourth: On the Genesis and the Early Performances of the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Allegretto, pizzicato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Movement of Béla Bartók's String Quartet No. 4.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hu-HU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Studia Musicologica 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62/3–4 (2021), 291–307. [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megtekintés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algn="just"/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„Hat kulcs Bartókhoz.” </a:t>
            </a:r>
            <a:r>
              <a:rPr lang="hu-HU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Bartók Tavasz 2021 Magazin 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megtekintés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C08C8-89EC-C0FC-8FB7-0FE8255A9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8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64FB7-C64D-FFD1-6390-8505D173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9CCBE2-F541-8F68-2A33-A582D7D2A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0CCB76-9911-CA5C-7584-0AC816965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C5F5FC2-5711-F605-ECA1-512D4AA9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Autofit/>
          </a:bodyPr>
          <a:lstStyle/>
          <a:p>
            <a:pPr algn="r"/>
            <a:r>
              <a:rPr lang="hu-HU" sz="2800">
                <a:solidFill>
                  <a:srgbClr val="FFFFFF"/>
                </a:solidFill>
              </a:rPr>
              <a:t>A MMA Művészeti Ösztöndíj Programra benyújtott pályázatom témájához kapcsolódó </a:t>
            </a:r>
            <a:r>
              <a:rPr lang="hu-HU" sz="2800" u="sng">
                <a:solidFill>
                  <a:srgbClr val="FFFFFF"/>
                </a:solidFill>
              </a:rPr>
              <a:t>publikációk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27C32EE-6D05-1D85-2476-6B471381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Imre Waldbauer, an Important but Little-Known Violinist Partner of Béla Bartók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hu-HU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Studia Musicologica 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62/1–2 (2021), 149–173. [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megtekintés</a:t>
            </a:r>
            <a:r>
              <a:rPr lang="hu-H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u-HU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„Egy Bartók-mű, mely hat évig várt a budapesti bemutatójára: A 6. vonósnégyes első magyarországi előadása.” </a:t>
            </a:r>
            <a:r>
              <a:rPr lang="hu-HU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Magyar Zene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59/1 (2021), 101–116. [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megtekintés</a:t>
            </a:r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„Bartók Béla és a Quatuor Pro Arte.” In: </a:t>
            </a:r>
            <a:r>
              <a:rPr lang="hu-HU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Zenetudományi Dolgozatok 2019–2020 Ferenczi Ilona tiszteletére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Szerk. Kim Katalin–Békéssy Lili Veronika. Budapest: BTK Zenetudományi Intézet, 2021, 291–316. [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megtekintés</a:t>
            </a:r>
            <a:r>
              <a:rPr lang="hu-H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algn="just"/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„Bartók-témájú írások a Waldbauer-hagyatékban.” </a:t>
            </a:r>
            <a:r>
              <a:rPr lang="hu-HU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Magyar Zene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58/1 (2020), 89–119. [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megtekintés</a:t>
            </a:r>
            <a:r>
              <a:rPr lang="hu-H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u-HU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C30E62-D413-205A-5FF8-EFF26327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777"/>
      </p:ext>
    </p:extLst>
  </p:cSld>
  <p:clrMapOvr>
    <a:masterClrMapping/>
  </p:clrMapOvr>
</p:sld>
</file>

<file path=ppt/theme/theme1.xml><?xml version="1.0" encoding="utf-8"?>
<a:theme xmlns:a="http://schemas.openxmlformats.org/drawingml/2006/main" name="Nézet">
  <a:themeElements>
    <a:clrScheme name="Nézet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Nézet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ézet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442</TotalTime>
  <Words>2614</Words>
  <Application>Microsoft Office PowerPoint</Application>
  <PresentationFormat>Szélesvásznú</PresentationFormat>
  <Paragraphs>135</Paragraphs>
  <Slides>28</Slides>
  <Notes>0</Notes>
  <HiddenSlides>0</HiddenSlides>
  <MMClips>6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Schoolbook</vt:lpstr>
      <vt:lpstr>Times New Roman</vt:lpstr>
      <vt:lpstr>Wingdings 2</vt:lpstr>
      <vt:lpstr>Nézet</vt:lpstr>
      <vt:lpstr>Szakmai portfólió</vt:lpstr>
      <vt:lpstr>Bemutatkozás</vt:lpstr>
      <vt:lpstr>Zenetudomány (I.)</vt:lpstr>
      <vt:lpstr>Bartók Béla zeneműveinek kritikai összkiadása 29. és 30. kötet</vt:lpstr>
      <vt:lpstr>Bartók Béla zeneműveinek kritikai összkiadása</vt:lpstr>
      <vt:lpstr>Az összkiadás alapján készült praktikus („urtext”) kiadások</vt:lpstr>
      <vt:lpstr>A MMA Művészeti Ösztöndíj Programra benyújtott pályázatom témájához kapcsolódó publikációk</vt:lpstr>
      <vt:lpstr>A MMA Művészeti Ösztöndíj Programra benyújtott pályázatom témájához kapcsolódó publikációk</vt:lpstr>
      <vt:lpstr>A MMA Művészeti Ösztöndíj Programra benyújtott pályázatom témájához kapcsolódó publikációk</vt:lpstr>
      <vt:lpstr>A MMA Művészeti Ösztöndíj Programra benyújtott pályázatom témájához kapcsolódó előadások</vt:lpstr>
      <vt:lpstr>A MMA Művészeti Ösztöndíj Programra benyújtott pályázatom témájához kapcsolódó előadások</vt:lpstr>
      <vt:lpstr>A MMA Művészeti Ösztöndíj Programra benyújtott pályázatom témájához kapcsolódó előadások</vt:lpstr>
      <vt:lpstr>A MMA Művészeti Ösztöndíj Programra benyújtott pályázatom témájához kapcsolódó előadások</vt:lpstr>
      <vt:lpstr>A MMA Művészeti Ösztöndíj Programra benyújtott pályázatom témájához kapcsolódó kiállítások</vt:lpstr>
      <vt:lpstr>Zenetudomány (II.)</vt:lpstr>
      <vt:lpstr>További publikációk</vt:lpstr>
      <vt:lpstr>További publikációk</vt:lpstr>
      <vt:lpstr>További előadások</vt:lpstr>
      <vt:lpstr>További előadások</vt:lpstr>
      <vt:lpstr>További előadások</vt:lpstr>
      <vt:lpstr>További előadások</vt:lpstr>
      <vt:lpstr>További előadások</vt:lpstr>
      <vt:lpstr>Előadóművészet</vt:lpstr>
      <vt:lpstr>Simplicissimus Ensemble</vt:lpstr>
      <vt:lpstr>A Simplicissimus Ensemble diszkográfiája</vt:lpstr>
      <vt:lpstr>A Simplicissimus Ensemble hangversenyei</vt:lpstr>
      <vt:lpstr>Ismeretterjesztő előadásokkal kombinált hangversenyek az Ötpacsirta Szalonban 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Németh Zsombor</dc:creator>
  <cp:lastModifiedBy>Zsombor Németh</cp:lastModifiedBy>
  <cp:revision>3</cp:revision>
  <dcterms:created xsi:type="dcterms:W3CDTF">2025-04-02T13:03:24Z</dcterms:created>
  <dcterms:modified xsi:type="dcterms:W3CDTF">2025-04-06T12:12:05Z</dcterms:modified>
</cp:coreProperties>
</file>