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3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41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19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41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48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40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188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919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87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1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70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0D61-638C-4E3D-AA39-33B15EBBE022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4728-9BF2-4F24-AF08-7C8401425A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47273" y="2671010"/>
            <a:ext cx="9272337" cy="2114300"/>
          </a:xfrm>
        </p:spPr>
        <p:txBody>
          <a:bodyPr>
            <a:normAutofit/>
          </a:bodyPr>
          <a:lstStyle/>
          <a:p>
            <a:pPr algn="l"/>
            <a:r>
              <a:rPr lang="hu-HU" sz="4000" b="1" dirty="0" smtClean="0"/>
              <a:t>Riskó Kata</a:t>
            </a:r>
            <a:br>
              <a:rPr lang="hu-HU" sz="4000" b="1" dirty="0" smtClean="0"/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zenetörténész, népzenekutató (PhD)</a:t>
            </a:r>
            <a:endParaRPr lang="hu-HU" sz="2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47273" y="520223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hu-HU" dirty="0" smtClean="0"/>
              <a:t>Szakmai portfólió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34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5563" y="257481"/>
            <a:ext cx="1173322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Szakmai háttér</a:t>
            </a:r>
          </a:p>
          <a:p>
            <a:endParaRPr lang="hu-HU" sz="2400" b="1" dirty="0" smtClean="0"/>
          </a:p>
          <a:p>
            <a:endParaRPr lang="hu-HU" sz="2400" b="1" dirty="0" smtClean="0"/>
          </a:p>
          <a:p>
            <a:r>
              <a:rPr lang="hu-HU" sz="2000" dirty="0" smtClean="0"/>
              <a:t>Okleveles </a:t>
            </a:r>
            <a:r>
              <a:rPr lang="hu-HU" sz="2000" dirty="0" err="1" smtClean="0"/>
              <a:t>muzikológus</a:t>
            </a:r>
            <a:r>
              <a:rPr lang="hu-HU" sz="2000" dirty="0" smtClean="0"/>
              <a:t>, Liszt Ferenc Zeneművészeti Egyetem (2008, kiváló minősítés)</a:t>
            </a:r>
          </a:p>
          <a:p>
            <a:endParaRPr lang="hu-HU" sz="2000" dirty="0"/>
          </a:p>
          <a:p>
            <a:r>
              <a:rPr lang="hu-HU" sz="2000" dirty="0" smtClean="0"/>
              <a:t>PhD, Liszt Ferenc Zeneművészeti Egyetem (2019, summa cum laude)</a:t>
            </a:r>
          </a:p>
          <a:p>
            <a:endParaRPr lang="hu-HU" sz="2000" dirty="0" smtClean="0"/>
          </a:p>
          <a:p>
            <a:r>
              <a:rPr lang="hu-HU" sz="2000" dirty="0"/>
              <a:t>K</a:t>
            </a:r>
            <a:r>
              <a:rPr lang="hu-HU" sz="2000" dirty="0" smtClean="0"/>
              <a:t>utató az ELTE HTK Zenetudományi Intézetében (2012–)</a:t>
            </a:r>
          </a:p>
          <a:p>
            <a:endParaRPr lang="hu-HU" sz="2000" dirty="0"/>
          </a:p>
          <a:p>
            <a:r>
              <a:rPr lang="hu-HU" sz="2000" dirty="0" smtClean="0"/>
              <a:t>Tudományos főmunkatárs és osztályvezető (2026–)</a:t>
            </a:r>
          </a:p>
          <a:p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Kb. 50 tudományos publikáció</a:t>
            </a:r>
          </a:p>
          <a:p>
            <a:endParaRPr lang="hu-HU" sz="2000" dirty="0"/>
          </a:p>
          <a:p>
            <a:r>
              <a:rPr lang="hu-HU" sz="2000" dirty="0" smtClean="0"/>
              <a:t>Több </a:t>
            </a:r>
            <a:r>
              <a:rPr lang="hu-HU" sz="2000" dirty="0" smtClean="0"/>
              <a:t>mint 100 hivatkozás</a:t>
            </a:r>
          </a:p>
          <a:p>
            <a:endParaRPr lang="hu-HU" sz="2000" dirty="0"/>
          </a:p>
          <a:p>
            <a:r>
              <a:rPr lang="hu-HU" sz="2000" dirty="0" smtClean="0"/>
              <a:t>34 tudományos előadás magyar és nemzetközi fórumokon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8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489" y="2146524"/>
            <a:ext cx="2976930" cy="372978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1553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4840" y="214899"/>
            <a:ext cx="795663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Kutatási témák I. </a:t>
            </a:r>
            <a:endParaRPr lang="hu-HU" sz="2800" dirty="0" smtClean="0"/>
          </a:p>
          <a:p>
            <a:endParaRPr lang="hu-HU" dirty="0"/>
          </a:p>
          <a:p>
            <a:r>
              <a:rPr lang="hu-HU" sz="2000" dirty="0" smtClean="0"/>
              <a:t>A magyar népzenei hagyomány történeti és összehasonlító kutatása</a:t>
            </a:r>
          </a:p>
          <a:p>
            <a:endParaRPr lang="hu-HU" sz="2000" dirty="0" smtClean="0"/>
          </a:p>
          <a:p>
            <a:r>
              <a:rPr lang="hu-HU" sz="2000" dirty="0" smtClean="0"/>
              <a:t>Népzenei tudománytörténet </a:t>
            </a:r>
          </a:p>
          <a:p>
            <a:endParaRPr lang="hu-HU" sz="2000" dirty="0"/>
          </a:p>
          <a:p>
            <a:r>
              <a:rPr lang="hu-HU" sz="2000" dirty="0" smtClean="0"/>
              <a:t>Népzenegyűjtések a második világháború után</a:t>
            </a:r>
            <a:endParaRPr lang="hu-HU" sz="20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837" y="214899"/>
            <a:ext cx="3380874" cy="402367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40" y="3288145"/>
            <a:ext cx="4205958" cy="312965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6177" y="2731818"/>
            <a:ext cx="2769241" cy="400001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3127" y="1604653"/>
            <a:ext cx="359085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11" y="3066473"/>
            <a:ext cx="4327154" cy="322262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002" y="212436"/>
            <a:ext cx="2450862" cy="212436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002" y="2088844"/>
            <a:ext cx="2450862" cy="258893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55" y="4442730"/>
            <a:ext cx="2522409" cy="200338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528" y="1130583"/>
            <a:ext cx="4216309" cy="5630434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210010" y="212436"/>
            <a:ext cx="48515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Kutatási témák II.</a:t>
            </a:r>
          </a:p>
          <a:p>
            <a:endParaRPr lang="hu-HU" dirty="0" smtClean="0"/>
          </a:p>
          <a:p>
            <a:r>
              <a:rPr lang="hu-HU" sz="2000" dirty="0" smtClean="0"/>
              <a:t>Népzene és műzene kapcsolata</a:t>
            </a:r>
          </a:p>
          <a:p>
            <a:endParaRPr lang="hu-HU" sz="2000" dirty="0" smtClean="0"/>
          </a:p>
          <a:p>
            <a:r>
              <a:rPr lang="hu-HU" sz="2000" dirty="0" smtClean="0"/>
              <a:t>Népi vagy népies dallamok Haydn, Liszt, </a:t>
            </a:r>
            <a:br>
              <a:rPr lang="hu-HU" sz="2000" dirty="0" smtClean="0"/>
            </a:br>
            <a:r>
              <a:rPr lang="hu-HU" sz="2000" dirty="0" smtClean="0"/>
              <a:t>Brahms, Erkel, Bartók és Kodály műveiben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859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8051" y="158742"/>
            <a:ext cx="66259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Kutatási témák III. </a:t>
            </a:r>
          </a:p>
          <a:p>
            <a:endParaRPr lang="hu-HU" dirty="0" smtClean="0"/>
          </a:p>
          <a:p>
            <a:r>
              <a:rPr lang="hu-HU" sz="2000" dirty="0" smtClean="0"/>
              <a:t>A verbunkos története és stílusjegyei</a:t>
            </a:r>
          </a:p>
          <a:p>
            <a:endParaRPr lang="hu-HU" sz="2000" dirty="0"/>
          </a:p>
          <a:p>
            <a:r>
              <a:rPr lang="hu-HU" sz="2000" dirty="0" smtClean="0"/>
              <a:t>Cigányzene és cigányzenészek a 18–20. században</a:t>
            </a:r>
          </a:p>
          <a:p>
            <a:endParaRPr lang="hu-HU" sz="2000" dirty="0"/>
          </a:p>
          <a:p>
            <a:r>
              <a:rPr lang="hu-HU" sz="2000" dirty="0" smtClean="0"/>
              <a:t>Források, előadói gyakorlat, stílustörténeti összefüggések</a:t>
            </a: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723" y="209773"/>
            <a:ext cx="2115460" cy="279204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453" y="209772"/>
            <a:ext cx="2125269" cy="332034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381" y="1822471"/>
            <a:ext cx="2185698" cy="277134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05" y="1822768"/>
            <a:ext cx="2136012" cy="277104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896" y="3296328"/>
            <a:ext cx="3698608" cy="369297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981" y="3669291"/>
            <a:ext cx="2132950" cy="294705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77000"/>
                    </a14:imgEffect>
                    <a14:imgEffect>
                      <a14:brightnessContrast bright="-2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13" y="3001819"/>
            <a:ext cx="4598741" cy="35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0981" y="251982"/>
            <a:ext cx="77954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effectLst/>
              </a:rPr>
              <a:t>Ösztöndíjak és elismerések</a:t>
            </a:r>
            <a:endParaRPr lang="hu-HU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hu-HU" sz="2800" dirty="0">
              <a:effectLst/>
            </a:endParaRPr>
          </a:p>
          <a:p>
            <a:r>
              <a:rPr lang="hu-HU" sz="2000" dirty="0" smtClean="0">
                <a:effectLst/>
              </a:rPr>
              <a:t>Kodály Zoltán Alkotói Ösztöndíj (2009, 2010, 2014)</a:t>
            </a:r>
            <a:endParaRPr lang="hu-HU" sz="2000" dirty="0" smtClean="0"/>
          </a:p>
          <a:p>
            <a:endParaRPr lang="hu-HU" sz="2000" dirty="0" smtClean="0">
              <a:effectLst/>
            </a:endParaRPr>
          </a:p>
          <a:p>
            <a:r>
              <a:rPr lang="hu-HU" sz="2000" dirty="0" smtClean="0">
                <a:effectLst/>
              </a:rPr>
              <a:t>Új Nemzeti Kiválóság Program – doktorjelölti ösztöndíj (2017–2018)</a:t>
            </a:r>
            <a:endParaRPr lang="hu-HU" sz="2000" dirty="0" smtClean="0"/>
          </a:p>
          <a:p>
            <a:endParaRPr lang="hu-HU" sz="2000" dirty="0" smtClean="0">
              <a:effectLst/>
            </a:endParaRPr>
          </a:p>
          <a:p>
            <a:r>
              <a:rPr lang="hu-HU" sz="2000" dirty="0" smtClean="0">
                <a:effectLst/>
              </a:rPr>
              <a:t>Bolyai János Kutatási Ösztöndíj (2023–2026)</a:t>
            </a:r>
            <a:endParaRPr lang="hu-HU" sz="2000" dirty="0" smtClean="0"/>
          </a:p>
          <a:p>
            <a:endParaRPr lang="hu-HU" sz="2000" dirty="0" smtClean="0">
              <a:effectLst/>
            </a:endParaRPr>
          </a:p>
          <a:p>
            <a:r>
              <a:rPr lang="hu-HU" sz="2000" dirty="0" smtClean="0">
                <a:effectLst/>
              </a:rPr>
              <a:t>A Magyar Zenetudományi és Zenekritikai Társaság </a:t>
            </a:r>
            <a:r>
              <a:rPr lang="hu-HU" sz="2000" dirty="0" err="1" smtClean="0">
                <a:effectLst/>
              </a:rPr>
              <a:t>Kroó</a:t>
            </a:r>
            <a:r>
              <a:rPr lang="hu-HU" sz="2000" dirty="0" smtClean="0">
                <a:effectLst/>
              </a:rPr>
              <a:t> György-plakettje (2023)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9" b="1583"/>
          <a:stretch/>
        </p:blipFill>
        <p:spPr>
          <a:xfrm>
            <a:off x="8308687" y="1798450"/>
            <a:ext cx="3125932" cy="410526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671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28517" y="272350"/>
            <a:ext cx="72413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Oktatás és tudományos közélet</a:t>
            </a:r>
          </a:p>
          <a:p>
            <a:endParaRPr lang="hu-HU" sz="2800" dirty="0"/>
          </a:p>
          <a:p>
            <a:r>
              <a:rPr lang="hu-HU" sz="2000" dirty="0" smtClean="0"/>
              <a:t>Doktori témavezetés, opponálás, bizottsági tevékenység</a:t>
            </a:r>
          </a:p>
          <a:p>
            <a:endParaRPr lang="hu-HU" sz="2000" dirty="0"/>
          </a:p>
          <a:p>
            <a:r>
              <a:rPr lang="hu-HU" sz="2000" dirty="0" err="1" smtClean="0"/>
              <a:t>Etnomuzikológia</a:t>
            </a:r>
            <a:r>
              <a:rPr lang="hu-HU" sz="2000" dirty="0" smtClean="0"/>
              <a:t> MA </a:t>
            </a:r>
            <a:r>
              <a:rPr lang="hu-HU" sz="2000" dirty="0" err="1" smtClean="0"/>
              <a:t>főtárgy</a:t>
            </a:r>
            <a:r>
              <a:rPr lang="hu-HU" sz="2000" dirty="0" smtClean="0"/>
              <a:t> oktatás</a:t>
            </a:r>
          </a:p>
          <a:p>
            <a:endParaRPr lang="hu-HU" sz="2000" dirty="0"/>
          </a:p>
          <a:p>
            <a:r>
              <a:rPr lang="hu-HU" sz="2000" dirty="0" smtClean="0"/>
              <a:t>Tudományos konferenciák szervezése</a:t>
            </a:r>
          </a:p>
          <a:p>
            <a:endParaRPr lang="hu-HU" sz="2000" dirty="0"/>
          </a:p>
          <a:p>
            <a:r>
              <a:rPr lang="hu-HU" sz="2000" dirty="0" smtClean="0"/>
              <a:t>A Magyar Zenetudományi és Zenekritikai Társaság elnöke (2025-)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9"/>
          <a:stretch/>
        </p:blipFill>
        <p:spPr>
          <a:xfrm>
            <a:off x="8416310" y="1246911"/>
            <a:ext cx="2510309" cy="51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8" y="3362108"/>
            <a:ext cx="3250120" cy="243655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9000"/>
                    </a14:imgEffect>
                    <a14:imgEffect>
                      <a14:brightnessContrast bright="14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901" y="4102768"/>
            <a:ext cx="3159549" cy="2369662"/>
          </a:xfrm>
          <a:prstGeom prst="rect">
            <a:avLst/>
          </a:prstGeom>
          <a:ln w="53975">
            <a:noFill/>
          </a:ln>
          <a:effectLst>
            <a:reflection endPos="0" dir="5400000" sy="-100000" algn="bl" rotWithShape="0"/>
            <a:softEdge rad="254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89000"/>
                    </a14:imgEffect>
                    <a14:imgEffect>
                      <a14:brightnessContrast bright="7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9" y="577927"/>
            <a:ext cx="4520487" cy="5220733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7" name="Téglalap 6"/>
          <p:cNvSpPr/>
          <p:nvPr/>
        </p:nvSpPr>
        <p:spPr>
          <a:xfrm>
            <a:off x="251068" y="177618"/>
            <a:ext cx="5920595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/>
              <a:t>Ismeretterjesztés és örökségátadás</a:t>
            </a:r>
          </a:p>
          <a:p>
            <a:endParaRPr lang="hu-HU" sz="2000" b="1" dirty="0"/>
          </a:p>
          <a:p>
            <a:r>
              <a:rPr lang="hu-HU" sz="2000" dirty="0" smtClean="0"/>
              <a:t>Archív források gondozása</a:t>
            </a:r>
          </a:p>
          <a:p>
            <a:endParaRPr lang="hu-HU" sz="2000" dirty="0"/>
          </a:p>
          <a:p>
            <a:r>
              <a:rPr lang="hu-HU" sz="2000" dirty="0" smtClean="0"/>
              <a:t>Ismeretterjesztő cikkek</a:t>
            </a:r>
          </a:p>
          <a:p>
            <a:endParaRPr lang="hu-HU" sz="2000" dirty="0"/>
          </a:p>
          <a:p>
            <a:r>
              <a:rPr lang="hu-HU" sz="2000" dirty="0" smtClean="0"/>
              <a:t>Közreműködés zenetörténeti kiállítások létrehozásában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358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19070" y="4464568"/>
            <a:ext cx="3490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Köszönöm a figyelmet!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518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208</Words>
  <Application>Microsoft Office PowerPoint</Application>
  <PresentationFormat>Szélesvásznú</PresentationFormat>
  <Paragraphs>64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Riskó Kata  zenetörténész, népzenekutató (PhD)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Riskó Kata zenetörténész, népzenekutató (PhD)</dc:title>
  <dc:creator>Riskó Kata</dc:creator>
  <cp:lastModifiedBy>Riskó Kata</cp:lastModifiedBy>
  <cp:revision>30</cp:revision>
  <dcterms:created xsi:type="dcterms:W3CDTF">2026-04-13T17:03:46Z</dcterms:created>
  <dcterms:modified xsi:type="dcterms:W3CDTF">2026-04-13T21:22:10Z</dcterms:modified>
</cp:coreProperties>
</file>